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5"/>
  </p:notesMasterIdLst>
  <p:sldIdLst>
    <p:sldId id="256" r:id="rId2"/>
    <p:sldId id="292" r:id="rId3"/>
    <p:sldId id="296" r:id="rId4"/>
    <p:sldId id="297" r:id="rId5"/>
    <p:sldId id="290" r:id="rId6"/>
    <p:sldId id="313" r:id="rId7"/>
    <p:sldId id="258" r:id="rId8"/>
    <p:sldId id="259" r:id="rId9"/>
    <p:sldId id="276" r:id="rId10"/>
    <p:sldId id="260" r:id="rId11"/>
    <p:sldId id="294" r:id="rId12"/>
    <p:sldId id="295" r:id="rId13"/>
    <p:sldId id="261" r:id="rId14"/>
    <p:sldId id="277" r:id="rId15"/>
    <p:sldId id="262" r:id="rId16"/>
    <p:sldId id="283" r:id="rId17"/>
    <p:sldId id="263" r:id="rId18"/>
    <p:sldId id="279" r:id="rId19"/>
    <p:sldId id="280" r:id="rId20"/>
    <p:sldId id="281" r:id="rId21"/>
    <p:sldId id="285" r:id="rId22"/>
    <p:sldId id="282" r:id="rId23"/>
    <p:sldId id="286" r:id="rId24"/>
    <p:sldId id="288" r:id="rId25"/>
    <p:sldId id="287" r:id="rId26"/>
    <p:sldId id="264" r:id="rId27"/>
    <p:sldId id="304" r:id="rId28"/>
    <p:sldId id="305" r:id="rId29"/>
    <p:sldId id="291" r:id="rId30"/>
    <p:sldId id="302" r:id="rId31"/>
    <p:sldId id="303" r:id="rId32"/>
    <p:sldId id="265" r:id="rId33"/>
    <p:sldId id="289" r:id="rId34"/>
    <p:sldId id="301" r:id="rId35"/>
    <p:sldId id="266" r:id="rId36"/>
    <p:sldId id="309" r:id="rId37"/>
    <p:sldId id="310" r:id="rId38"/>
    <p:sldId id="311" r:id="rId39"/>
    <p:sldId id="312" r:id="rId40"/>
    <p:sldId id="300" r:id="rId41"/>
    <p:sldId id="314" r:id="rId42"/>
    <p:sldId id="306" r:id="rId43"/>
    <p:sldId id="307" r:id="rId44"/>
    <p:sldId id="267" r:id="rId45"/>
    <p:sldId id="298" r:id="rId46"/>
    <p:sldId id="315" r:id="rId47"/>
    <p:sldId id="317" r:id="rId48"/>
    <p:sldId id="321" r:id="rId49"/>
    <p:sldId id="322" r:id="rId50"/>
    <p:sldId id="318" r:id="rId51"/>
    <p:sldId id="323" r:id="rId52"/>
    <p:sldId id="308" r:id="rId53"/>
    <p:sldId id="26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John%20Glauber\Desktop\ID%20IG%20ratio%20vs.%20conc.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John%20Glauber\Desktop\ID%20IG%20ratio%20vs.%20conc.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I</a:t>
            </a:r>
            <a:r>
              <a:rPr lang="en-US" sz="1200"/>
              <a:t>D</a:t>
            </a:r>
            <a:r>
              <a:rPr lang="en-US"/>
              <a:t>/I</a:t>
            </a:r>
            <a:r>
              <a:rPr lang="en-US" sz="1200"/>
              <a:t>G</a:t>
            </a:r>
            <a:r>
              <a:rPr lang="en-US"/>
              <a:t> as a function of Pyrazine Concentration</a:t>
            </a:r>
          </a:p>
        </c:rich>
      </c:tx>
    </c:title>
    <c:plotArea>
      <c:layout>
        <c:manualLayout>
          <c:layoutTarget val="inner"/>
          <c:xMode val="edge"/>
          <c:yMode val="edge"/>
          <c:x val="0.18614010041116918"/>
          <c:y val="0.20265974031758757"/>
          <c:w val="0.77131385965207555"/>
          <c:h val="0.62157200386304412"/>
        </c:manualLayout>
      </c:layout>
      <c:scatterChart>
        <c:scatterStyle val="lineMarker"/>
        <c:ser>
          <c:idx val="0"/>
          <c:order val="0"/>
          <c:xVal>
            <c:numRef>
              <c:f>Sheet1!$A$2:$A$5</c:f>
              <c:numCache>
                <c:formatCode>General</c:formatCode>
                <c:ptCount val="4"/>
                <c:pt idx="0">
                  <c:v>0</c:v>
                </c:pt>
                <c:pt idx="1">
                  <c:v>0.125</c:v>
                </c:pt>
                <c:pt idx="2">
                  <c:v>1</c:v>
                </c:pt>
                <c:pt idx="3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0.89700000000000046</c:v>
                </c:pt>
                <c:pt idx="1">
                  <c:v>1.0609999999999991</c:v>
                </c:pt>
                <c:pt idx="2">
                  <c:v>0.87200000000000044</c:v>
                </c:pt>
                <c:pt idx="3">
                  <c:v>1.0569999999999991</c:v>
                </c:pt>
              </c:numCache>
            </c:numRef>
          </c:yVal>
        </c:ser>
        <c:axId val="35556352"/>
        <c:axId val="36824960"/>
      </c:scatterChart>
      <c:valAx>
        <c:axId val="35556352"/>
        <c:scaling>
          <c:orientation val="minMax"/>
          <c:max val="3"/>
          <c:min val="0"/>
        </c:scaling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Concentration of Pyrazine (wt%)</a:t>
                </a:r>
              </a:p>
            </c:rich>
          </c:tx>
        </c:title>
        <c:numFmt formatCode="General" sourceLinked="1"/>
        <c:majorTickMark val="none"/>
        <c:tickLblPos val="nextTo"/>
        <c:crossAx val="36824960"/>
        <c:crosses val="autoZero"/>
        <c:crossBetween val="midCat"/>
        <c:majorUnit val="1"/>
      </c:valAx>
      <c:valAx>
        <c:axId val="36824960"/>
        <c:scaling>
          <c:orientation val="minMax"/>
          <c:max val="1.1000000000000001"/>
          <c:min val="0.8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</a:t>
                </a:r>
                <a:r>
                  <a:rPr lang="en-US" sz="600"/>
                  <a:t>D</a:t>
                </a:r>
                <a:r>
                  <a:rPr lang="en-US"/>
                  <a:t>/I</a:t>
                </a:r>
                <a:r>
                  <a:rPr lang="en-US" sz="600"/>
                  <a:t>G</a:t>
                </a:r>
              </a:p>
            </c:rich>
          </c:tx>
        </c:title>
        <c:numFmt formatCode="General" sourceLinked="1"/>
        <c:majorTickMark val="none"/>
        <c:tickLblPos val="nextTo"/>
        <c:crossAx val="35556352"/>
        <c:crosses val="autoZero"/>
        <c:crossBetween val="midCat"/>
      </c:valAx>
    </c:plotArea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I</a:t>
            </a:r>
            <a:r>
              <a:rPr lang="en-US" sz="1200"/>
              <a:t>D</a:t>
            </a:r>
            <a:r>
              <a:rPr lang="en-US"/>
              <a:t>/I</a:t>
            </a:r>
            <a:r>
              <a:rPr lang="en-US" sz="1200"/>
              <a:t>G</a:t>
            </a:r>
            <a:r>
              <a:rPr lang="en-US"/>
              <a:t> as a function of Benzylamine Concentration</a:t>
            </a:r>
          </a:p>
        </c:rich>
      </c:tx>
    </c:title>
    <c:plotArea>
      <c:layout/>
      <c:scatterChart>
        <c:scatterStyle val="lineMarker"/>
        <c:ser>
          <c:idx val="0"/>
          <c:order val="0"/>
          <c:xVal>
            <c:numRef>
              <c:f>Sheet1!$A$8:$A$10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5</c:v>
                </c:pt>
              </c:numCache>
            </c:numRef>
          </c:xVal>
          <c:yVal>
            <c:numRef>
              <c:f>Sheet1!$B$8:$B$10</c:f>
              <c:numCache>
                <c:formatCode>General</c:formatCode>
                <c:ptCount val="3"/>
                <c:pt idx="0">
                  <c:v>0.89700000000000002</c:v>
                </c:pt>
                <c:pt idx="1">
                  <c:v>0.96000000000000041</c:v>
                </c:pt>
                <c:pt idx="2">
                  <c:v>0.91400000000000003</c:v>
                </c:pt>
              </c:numCache>
            </c:numRef>
          </c:yVal>
        </c:ser>
        <c:axId val="38675968"/>
        <c:axId val="38677888"/>
      </c:scatterChart>
      <c:valAx>
        <c:axId val="38675968"/>
        <c:scaling>
          <c:orientation val="minMax"/>
          <c:max val="5"/>
          <c:min val="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Concentration of Benzylamine (wt%)</a:t>
                </a:r>
              </a:p>
            </c:rich>
          </c:tx>
        </c:title>
        <c:numFmt formatCode="General" sourceLinked="1"/>
        <c:majorTickMark val="none"/>
        <c:tickLblPos val="nextTo"/>
        <c:crossAx val="38677888"/>
        <c:crosses val="autoZero"/>
        <c:crossBetween val="midCat"/>
        <c:majorUnit val="1"/>
      </c:valAx>
      <c:valAx>
        <c:axId val="38677888"/>
        <c:scaling>
          <c:orientation val="minMax"/>
          <c:max val="1"/>
          <c:min val="0.8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</a:t>
                </a:r>
                <a:r>
                  <a:rPr lang="en-US" sz="600"/>
                  <a:t>D</a:t>
                </a:r>
                <a:r>
                  <a:rPr lang="en-US"/>
                  <a:t>/I</a:t>
                </a:r>
                <a:r>
                  <a:rPr lang="en-US" sz="600"/>
                  <a:t>G</a:t>
                </a:r>
              </a:p>
            </c:rich>
          </c:tx>
        </c:title>
        <c:numFmt formatCode="General" sourceLinked="1"/>
        <c:majorTickMark val="none"/>
        <c:tickLblPos val="nextTo"/>
        <c:crossAx val="38675968"/>
        <c:crosses val="autoZero"/>
        <c:crossBetween val="midCat"/>
      </c:valAx>
    </c:plotArea>
    <c:plotVisOnly val="1"/>
  </c:chart>
  <c:externalData r:id="rId1"/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0.30411</cdr:x>
      <cdr:y>0.12079</cdr:y>
    </cdr:from>
    <cdr:to>
      <cdr:x>0.70366</cdr:x>
      <cdr:y>0.14373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636212" y="760075"/>
          <a:ext cx="3463636" cy="14431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  <cdr:relSizeAnchor xmlns:cdr="http://schemas.openxmlformats.org/drawingml/2006/chartDrawing">
    <cdr:from>
      <cdr:x>0.29856</cdr:x>
      <cdr:y>0.01988</cdr:y>
    </cdr:from>
    <cdr:to>
      <cdr:x>0.69478</cdr:x>
      <cdr:y>0.05657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2588106" y="125076"/>
          <a:ext cx="3434773" cy="2309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24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08F29-EFD9-4885-93BB-08849ECAB5FB}" type="datetimeFigureOut">
              <a:rPr lang="en-US" smtClean="0"/>
              <a:pPr/>
              <a:t>7/30/2009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FDB73-E648-4E0C-AA99-670E045DFA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52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tiff"/><Relationship Id="rId4" Type="http://schemas.openxmlformats.org/officeDocument/2006/relationships/image" Target="../media/image7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7" Type="http://schemas.openxmlformats.org/officeDocument/2006/relationships/image" Target="../media/image85.tiff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tiff"/><Relationship Id="rId5" Type="http://schemas.openxmlformats.org/officeDocument/2006/relationships/image" Target="../media/image83.tiff"/><Relationship Id="rId4" Type="http://schemas.openxmlformats.org/officeDocument/2006/relationships/image" Target="../media/image8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f"/><Relationship Id="rId7" Type="http://schemas.openxmlformats.org/officeDocument/2006/relationships/image" Target="../media/image91.tiff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tiff"/><Relationship Id="rId5" Type="http://schemas.openxmlformats.org/officeDocument/2006/relationships/image" Target="../media/image89.tiff"/><Relationship Id="rId4" Type="http://schemas.openxmlformats.org/officeDocument/2006/relationships/image" Target="../media/image88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tiff"/><Relationship Id="rId4" Type="http://schemas.openxmlformats.org/officeDocument/2006/relationships/image" Target="../media/image9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tiff"/><Relationship Id="rId4" Type="http://schemas.openxmlformats.org/officeDocument/2006/relationships/image" Target="../media/image101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600200"/>
            <a:ext cx="6781800" cy="1470025"/>
          </a:xfrm>
        </p:spPr>
        <p:txBody>
          <a:bodyPr>
            <a:noAutofit/>
          </a:bodyPr>
          <a:lstStyle/>
          <a:p>
            <a:r>
              <a:rPr lang="en-US" sz="3600" dirty="0" smtClean="0"/>
              <a:t>Synthesis and Characterization of N-Doped Carbon </a:t>
            </a:r>
            <a:r>
              <a:rPr lang="en-US" sz="3600" dirty="0" err="1" smtClean="0"/>
              <a:t>Nanoribbons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752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John Glauber</a:t>
            </a:r>
          </a:p>
          <a:p>
            <a:r>
              <a:rPr lang="en-US" sz="2000" dirty="0" smtClean="0"/>
              <a:t>Miguel Angel Ibarra</a:t>
            </a:r>
          </a:p>
          <a:p>
            <a:r>
              <a:rPr lang="en-US" sz="2000" dirty="0" smtClean="0"/>
              <a:t>Michael </a:t>
            </a:r>
            <a:r>
              <a:rPr lang="en-US" sz="2000" dirty="0" err="1" smtClean="0"/>
              <a:t>Kummer</a:t>
            </a:r>
            <a:endParaRPr lang="en-US" sz="2000" dirty="0" smtClean="0"/>
          </a:p>
          <a:p>
            <a:r>
              <a:rPr lang="en-US" sz="2000" dirty="0" smtClean="0"/>
              <a:t>Advisor: Jessica Campos-Delgado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Rice University Summer 2009</a:t>
            </a:r>
            <a:endParaRPr lang="en-US" dirty="0"/>
          </a:p>
        </p:txBody>
      </p:sp>
      <p:pic>
        <p:nvPicPr>
          <p:cNvPr id="6146" name="Picture 2" descr="G:\asdfribbanner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3001433"/>
            <a:ext cx="4267200" cy="1037167"/>
          </a:xfrm>
          <a:prstGeom prst="ellipse">
            <a:avLst/>
          </a:prstGeom>
          <a:ln w="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 of Literature: N-Doped </a:t>
            </a:r>
            <a:r>
              <a:rPr lang="en-US" dirty="0" err="1" smtClean="0"/>
              <a:t>Nanoribbons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Wei, </a:t>
            </a:r>
            <a:r>
              <a:rPr lang="en-US" dirty="0" err="1" smtClean="0"/>
              <a:t>Dacheng</a:t>
            </a:r>
            <a:r>
              <a:rPr lang="en-US" dirty="0" smtClean="0"/>
              <a:t> et al. (2009)</a:t>
            </a:r>
          </a:p>
          <a:p>
            <a:pPr lvl="1"/>
            <a:r>
              <a:rPr lang="en-US" dirty="0" smtClean="0"/>
              <a:t>CVD synthesis</a:t>
            </a:r>
          </a:p>
          <a:p>
            <a:pPr lvl="2"/>
            <a:r>
              <a:rPr lang="en-US" dirty="0" smtClean="0"/>
              <a:t>Cu film on Si substrate used as catalyst</a:t>
            </a:r>
          </a:p>
          <a:p>
            <a:pPr lvl="2"/>
            <a:r>
              <a:rPr lang="en-US" dirty="0" err="1" smtClean="0"/>
              <a:t>Ar</a:t>
            </a:r>
            <a:r>
              <a:rPr lang="en-US" dirty="0" smtClean="0"/>
              <a:t>/H flow during heating</a:t>
            </a:r>
          </a:p>
          <a:p>
            <a:pPr lvl="2"/>
            <a:r>
              <a:rPr lang="en-US" dirty="0" smtClean="0"/>
              <a:t>CH</a:t>
            </a:r>
            <a:r>
              <a:rPr lang="en-US" baseline="-25000" dirty="0" smtClean="0"/>
              <a:t>4</a:t>
            </a:r>
            <a:r>
              <a:rPr lang="en-US" dirty="0" smtClean="0"/>
              <a:t> and NH</a:t>
            </a:r>
            <a:r>
              <a:rPr lang="en-US" baseline="-25000" dirty="0" smtClean="0"/>
              <a:t>3</a:t>
            </a:r>
            <a:r>
              <a:rPr lang="en-US" dirty="0" smtClean="0"/>
              <a:t> flow for 10min of synthesis.</a:t>
            </a:r>
          </a:p>
          <a:p>
            <a:pPr lvl="2"/>
            <a:r>
              <a:rPr lang="en-US" dirty="0" smtClean="0"/>
              <a:t>Cooled in H</a:t>
            </a:r>
            <a:r>
              <a:rPr lang="en-US" baseline="-25000" dirty="0" smtClean="0"/>
              <a:t>2</a:t>
            </a:r>
            <a:r>
              <a:rPr lang="en-US" dirty="0" smtClean="0"/>
              <a:t> environment</a:t>
            </a:r>
          </a:p>
          <a:p>
            <a:pPr lvl="2"/>
            <a:r>
              <a:rPr lang="en-US" dirty="0" smtClean="0"/>
              <a:t>Produced few layer </a:t>
            </a:r>
            <a:r>
              <a:rPr lang="en-US" dirty="0" err="1" smtClean="0"/>
              <a:t>graphene</a:t>
            </a:r>
            <a:endParaRPr lang="en-US" dirty="0" smtClean="0"/>
          </a:p>
          <a:p>
            <a:pPr lvl="2"/>
            <a:r>
              <a:rPr lang="en-US" dirty="0" smtClean="0"/>
              <a:t>Nitrogen substituted into lattice</a:t>
            </a:r>
          </a:p>
          <a:p>
            <a:pPr lvl="3"/>
            <a:r>
              <a:rPr lang="en-US" dirty="0" err="1" smtClean="0"/>
              <a:t>Pyrrolic</a:t>
            </a:r>
            <a:r>
              <a:rPr lang="en-US" dirty="0" smtClean="0"/>
              <a:t> and </a:t>
            </a:r>
            <a:r>
              <a:rPr lang="en-US" dirty="0" err="1" smtClean="0"/>
              <a:t>pyridinic</a:t>
            </a:r>
            <a:r>
              <a:rPr lang="en-US" dirty="0" smtClean="0"/>
              <a:t> N atoms detected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Wang, </a:t>
            </a:r>
            <a:r>
              <a:rPr lang="en-US" dirty="0" err="1" smtClean="0"/>
              <a:t>Xinran</a:t>
            </a:r>
            <a:r>
              <a:rPr lang="en-US" dirty="0" smtClean="0"/>
              <a:t> et al. (2009)</a:t>
            </a:r>
          </a:p>
          <a:p>
            <a:pPr lvl="1"/>
            <a:r>
              <a:rPr lang="en-US" dirty="0" smtClean="0"/>
              <a:t>Electrical annealing in NH</a:t>
            </a:r>
            <a:r>
              <a:rPr lang="en-US" baseline="-25000" dirty="0" smtClean="0"/>
              <a:t>3</a:t>
            </a:r>
            <a:r>
              <a:rPr lang="en-US" dirty="0" smtClean="0"/>
              <a:t> environment</a:t>
            </a:r>
          </a:p>
          <a:p>
            <a:pPr lvl="2"/>
            <a:r>
              <a:rPr lang="en-US" dirty="0" smtClean="0"/>
              <a:t>High vacuum environment</a:t>
            </a:r>
          </a:p>
          <a:p>
            <a:pPr lvl="2"/>
            <a:r>
              <a:rPr lang="en-US" dirty="0" smtClean="0"/>
              <a:t>N doping occurs at edges with C atom being substituted</a:t>
            </a:r>
          </a:p>
          <a:p>
            <a:pPr lvl="2"/>
            <a:r>
              <a:rPr lang="en-US" dirty="0" smtClean="0"/>
              <a:t>Clear N signal detected by XPS</a:t>
            </a:r>
          </a:p>
          <a:p>
            <a:pPr lvl="2"/>
            <a:r>
              <a:rPr lang="en-US" dirty="0" smtClean="0"/>
              <a:t>P- and N-doping due to oxygen </a:t>
            </a:r>
            <a:r>
              <a:rPr lang="en-US" dirty="0" err="1" smtClean="0"/>
              <a:t>functionalization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066800"/>
            <a:ext cx="2133600" cy="265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096000" y="3657600"/>
            <a:ext cx="259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SEM and TEM images of nitrogen doped </a:t>
            </a:r>
            <a:r>
              <a:rPr lang="en-US" sz="1100" dirty="0" err="1" smtClean="0"/>
              <a:t>graphene</a:t>
            </a:r>
            <a:r>
              <a:rPr lang="en-US" sz="1100" dirty="0" smtClean="0"/>
              <a:t>. Wei, </a:t>
            </a:r>
            <a:r>
              <a:rPr lang="en-US" sz="1100" dirty="0" err="1" smtClean="0"/>
              <a:t>Dacheng</a:t>
            </a:r>
            <a:r>
              <a:rPr lang="en-US" sz="1100" dirty="0" smtClean="0"/>
              <a:t> et al.</a:t>
            </a:r>
            <a:endParaRPr lang="en-US" sz="11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4191000"/>
            <a:ext cx="2286000" cy="2126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19800" y="6248400"/>
            <a:ext cx="2743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SEM and AFM images of FET e-annealed GNR device. Wang, </a:t>
            </a:r>
            <a:r>
              <a:rPr lang="en-US" sz="1100" dirty="0" err="1" smtClean="0"/>
              <a:t>Xinran</a:t>
            </a:r>
            <a:r>
              <a:rPr lang="en-US" sz="1100" dirty="0" smtClean="0"/>
              <a:t> et al.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Physical Properties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962400" y="1828800"/>
            <a:ext cx="1219200" cy="42227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Pyrazine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2514600" y="2438400"/>
          <a:ext cx="4114800" cy="2730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</a:tblGrid>
              <a:tr h="352872">
                <a:tc>
                  <a:txBody>
                    <a:bodyPr/>
                    <a:lstStyle/>
                    <a:p>
                      <a:r>
                        <a:rPr lang="en-US" dirty="0" smtClean="0"/>
                        <a:t>Molecular</a:t>
                      </a:r>
                      <a:r>
                        <a:rPr lang="en-US" baseline="0" dirty="0" smtClean="0"/>
                        <a:t> Formula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  <a:r>
                        <a:rPr lang="en-US" baseline="-25000"/>
                        <a:t>4</a:t>
                      </a:r>
                      <a:r>
                        <a:rPr lang="en-US"/>
                        <a:t>H</a:t>
                      </a:r>
                      <a:r>
                        <a:rPr lang="en-US" baseline="-25000"/>
                        <a:t>4</a:t>
                      </a:r>
                      <a:r>
                        <a:rPr lang="en-US"/>
                        <a:t>N</a:t>
                      </a:r>
                      <a:r>
                        <a:rPr lang="en-US" baseline="-25000"/>
                        <a:t>2</a:t>
                      </a:r>
                      <a:endParaRPr lang="en-US"/>
                    </a:p>
                  </a:txBody>
                  <a:tcPr anchor="ctr"/>
                </a:tc>
              </a:tr>
              <a:tr h="352872">
                <a:tc>
                  <a:txBody>
                    <a:bodyPr/>
                    <a:lstStyle/>
                    <a:p>
                      <a:r>
                        <a:rPr lang="en-US" dirty="0" smtClean="0"/>
                        <a:t>Molar Mass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80.09 g/mol</a:t>
                      </a:r>
                    </a:p>
                  </a:txBody>
                  <a:tcPr anchor="ctr"/>
                </a:tc>
              </a:tr>
              <a:tr h="352872">
                <a:tc>
                  <a:txBody>
                    <a:bodyPr/>
                    <a:lstStyle/>
                    <a:p>
                      <a:r>
                        <a:rPr lang="en-US"/>
                        <a:t>Appearance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White crystals</a:t>
                      </a:r>
                    </a:p>
                  </a:txBody>
                  <a:tcPr anchor="ctr"/>
                </a:tc>
              </a:tr>
              <a:tr h="310527">
                <a:tc>
                  <a:txBody>
                    <a:bodyPr/>
                    <a:lstStyle/>
                    <a:p>
                      <a:r>
                        <a:rPr lang="en-US" dirty="0" smtClean="0"/>
                        <a:t>Density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1.031 g/cm</a:t>
                      </a:r>
                      <a:r>
                        <a:rPr lang="en-US" baseline="30000"/>
                        <a:t>3</a:t>
                      </a:r>
                      <a:endParaRPr lang="en-US"/>
                    </a:p>
                  </a:txBody>
                  <a:tcPr anchor="ctr"/>
                </a:tc>
              </a:tr>
              <a:tr h="324642">
                <a:tc>
                  <a:txBody>
                    <a:bodyPr/>
                    <a:lstStyle/>
                    <a:p>
                      <a:r>
                        <a:rPr lang="en-US" dirty="0" smtClean="0"/>
                        <a:t>Melting point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52 °C</a:t>
                      </a:r>
                    </a:p>
                  </a:txBody>
                  <a:tcPr anchor="ctr"/>
                </a:tc>
              </a:tr>
              <a:tr h="310527">
                <a:tc>
                  <a:txBody>
                    <a:bodyPr/>
                    <a:lstStyle/>
                    <a:p>
                      <a:r>
                        <a:rPr lang="en-US" dirty="0" smtClean="0"/>
                        <a:t>Boiling point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115 °C</a:t>
                      </a:r>
                    </a:p>
                  </a:txBody>
                  <a:tcPr anchor="ctr"/>
                </a:tc>
              </a:tr>
              <a:tr h="536365">
                <a:tc>
                  <a:txBody>
                    <a:bodyPr/>
                    <a:lstStyle/>
                    <a:p>
                      <a:r>
                        <a:rPr lang="en-US" dirty="0" smtClean="0"/>
                        <a:t>Solubility in water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Soluble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0" y="5181600"/>
            <a:ext cx="2984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from: http://en.wikipedia.org</a:t>
            </a:r>
            <a:endParaRPr lang="en-US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1676400"/>
            <a:ext cx="838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Physical Properties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10000" y="1828800"/>
            <a:ext cx="1828800" cy="422274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Benzylamine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2590800" y="2362200"/>
          <a:ext cx="4114800" cy="3150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</a:tblGrid>
              <a:tr h="352872">
                <a:tc>
                  <a:txBody>
                    <a:bodyPr/>
                    <a:lstStyle/>
                    <a:p>
                      <a:r>
                        <a:rPr lang="en-US" sz="1600" u="none" dirty="0" smtClean="0"/>
                        <a:t>Molecular Formula</a:t>
                      </a:r>
                      <a:endParaRPr lang="en-US" sz="16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u="none"/>
                        <a:t>C</a:t>
                      </a:r>
                      <a:r>
                        <a:rPr lang="en-US" sz="1600" u="none" baseline="-25000"/>
                        <a:t>7</a:t>
                      </a:r>
                      <a:r>
                        <a:rPr lang="en-US" sz="1600" u="none"/>
                        <a:t>H</a:t>
                      </a:r>
                      <a:r>
                        <a:rPr lang="en-US" sz="1600" u="none" baseline="-25000"/>
                        <a:t>9</a:t>
                      </a:r>
                      <a:r>
                        <a:rPr lang="en-US" sz="1600" u="none"/>
                        <a:t>N</a:t>
                      </a:r>
                    </a:p>
                  </a:txBody>
                  <a:tcPr anchor="ctr"/>
                </a:tc>
              </a:tr>
              <a:tr h="352872">
                <a:tc>
                  <a:txBody>
                    <a:bodyPr/>
                    <a:lstStyle/>
                    <a:p>
                      <a:r>
                        <a:rPr lang="en-US" sz="1600" u="none" dirty="0" smtClean="0"/>
                        <a:t>Molar Mass</a:t>
                      </a:r>
                      <a:endParaRPr lang="en-US" sz="16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u="none"/>
                        <a:t>107.15 g mol</a:t>
                      </a:r>
                      <a:r>
                        <a:rPr lang="en-US" sz="1600" u="none" baseline="30000"/>
                        <a:t>−1</a:t>
                      </a:r>
                      <a:endParaRPr lang="en-US" sz="1600" u="none"/>
                    </a:p>
                  </a:txBody>
                  <a:tcPr anchor="ctr"/>
                </a:tc>
              </a:tr>
              <a:tr h="352872">
                <a:tc>
                  <a:txBody>
                    <a:bodyPr/>
                    <a:lstStyle/>
                    <a:p>
                      <a:r>
                        <a:rPr lang="en-US" sz="1600" u="none" dirty="0"/>
                        <a:t>Appearance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u="none"/>
                        <a:t>Colorless liquid</a:t>
                      </a:r>
                    </a:p>
                  </a:txBody>
                  <a:tcPr anchor="ctr"/>
                </a:tc>
              </a:tr>
              <a:tr h="310527">
                <a:tc>
                  <a:txBody>
                    <a:bodyPr/>
                    <a:lstStyle/>
                    <a:p>
                      <a:r>
                        <a:rPr lang="en-US" sz="1600" u="none" dirty="0" smtClean="0"/>
                        <a:t>Density</a:t>
                      </a:r>
                      <a:endParaRPr lang="en-US" sz="16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u="none"/>
                        <a:t>0.981 g/mL</a:t>
                      </a:r>
                    </a:p>
                  </a:txBody>
                  <a:tcPr anchor="ctr"/>
                </a:tc>
              </a:tr>
              <a:tr h="324642">
                <a:tc>
                  <a:txBody>
                    <a:bodyPr/>
                    <a:lstStyle/>
                    <a:p>
                      <a:r>
                        <a:rPr lang="en-US" sz="1600" u="none" dirty="0" smtClean="0"/>
                        <a:t>Melting Point</a:t>
                      </a:r>
                      <a:endParaRPr lang="en-US" sz="16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u="none"/>
                        <a:t>-30 °C (22°F)</a:t>
                      </a:r>
                    </a:p>
                  </a:txBody>
                  <a:tcPr anchor="ctr"/>
                </a:tc>
              </a:tr>
              <a:tr h="310527">
                <a:tc>
                  <a:txBody>
                    <a:bodyPr/>
                    <a:lstStyle/>
                    <a:p>
                      <a:r>
                        <a:rPr lang="en-US" sz="1600" u="none" dirty="0" smtClean="0"/>
                        <a:t>Boiling Point</a:t>
                      </a:r>
                      <a:endParaRPr lang="en-US" sz="16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u="none"/>
                        <a:t>183 °C (361.4°F)</a:t>
                      </a:r>
                    </a:p>
                  </a:txBody>
                  <a:tcPr anchor="ctr"/>
                </a:tc>
              </a:tr>
              <a:tr h="536365">
                <a:tc>
                  <a:txBody>
                    <a:bodyPr/>
                    <a:lstStyle/>
                    <a:p>
                      <a:r>
                        <a:rPr lang="en-US" sz="1600" u="none" dirty="0" smtClean="0"/>
                        <a:t>Solubility in water</a:t>
                      </a:r>
                      <a:endParaRPr lang="en-US" sz="16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u="none"/>
                        <a:t>3.24 g / 100 g water @ 25 °C</a:t>
                      </a:r>
                    </a:p>
                  </a:txBody>
                  <a:tcPr anchor="ctr"/>
                </a:tc>
              </a:tr>
              <a:tr h="507322">
                <a:tc>
                  <a:txBody>
                    <a:bodyPr/>
                    <a:lstStyle/>
                    <a:p>
                      <a:r>
                        <a:rPr lang="en-US" sz="1600" u="none" dirty="0" smtClean="0"/>
                        <a:t>Solubility</a:t>
                      </a:r>
                      <a:r>
                        <a:rPr lang="en-US" sz="1600" u="none" baseline="0" dirty="0" smtClean="0"/>
                        <a:t> in methanol</a:t>
                      </a:r>
                      <a:endParaRPr lang="en-US" sz="16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u="none" dirty="0"/>
                        <a:t>methanol 9.16 </a:t>
                      </a:r>
                      <a:r>
                        <a:rPr lang="en-US" sz="1600" u="none" dirty="0" smtClean="0"/>
                        <a:t>M</a:t>
                      </a:r>
                      <a:endParaRPr lang="en-US" sz="1600" u="none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52800" y="5562600"/>
            <a:ext cx="3079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Adapted </a:t>
            </a:r>
            <a:r>
              <a:rPr lang="en-US" sz="1400" dirty="0" smtClean="0"/>
              <a:t>from: http://en.wikipedia.org</a:t>
            </a:r>
            <a:endParaRPr lang="en-US" sz="1400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828800"/>
            <a:ext cx="101404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 of Production: In-Situ </a:t>
            </a:r>
            <a:br>
              <a:rPr lang="en-US" dirty="0" smtClean="0"/>
            </a:br>
            <a:r>
              <a:rPr lang="en-US" dirty="0" smtClean="0"/>
              <a:t>N-Doped </a:t>
            </a:r>
            <a:r>
              <a:rPr lang="en-US" dirty="0" err="1" smtClean="0"/>
              <a:t>nanoribbons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Pyrazine</a:t>
            </a:r>
            <a:r>
              <a:rPr lang="en-US" dirty="0" smtClean="0"/>
              <a:t> (C</a:t>
            </a:r>
            <a:r>
              <a:rPr lang="en-US" baseline="-25000" dirty="0" smtClean="0"/>
              <a:t>4</a:t>
            </a:r>
            <a:r>
              <a:rPr lang="en-US" dirty="0" smtClean="0"/>
              <a:t>H</a:t>
            </a:r>
            <a:r>
              <a:rPr lang="en-US" baseline="-25000" dirty="0" smtClean="0"/>
              <a:t>4</a:t>
            </a:r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457200" y="2286000"/>
          <a:ext cx="8229600" cy="428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Pyrazine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Concentration (wt</a:t>
                      </a:r>
                      <a:r>
                        <a:rPr lang="en-US" sz="1600" baseline="0" dirty="0" smtClean="0"/>
                        <a:t>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Ferrocene</a:t>
                      </a:r>
                      <a:r>
                        <a:rPr lang="en-US" sz="1600" baseline="0" dirty="0" smtClean="0"/>
                        <a:t> Concentration (wt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Thiophen</a:t>
                      </a:r>
                      <a:r>
                        <a:rPr lang="en-US" sz="1600" baseline="0" dirty="0" err="1" smtClean="0"/>
                        <a:t>e</a:t>
                      </a:r>
                      <a:r>
                        <a:rPr lang="en-US" sz="1600" baseline="0" dirty="0" smtClean="0"/>
                        <a:t> Concentration (wt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Furnace Temperature (°C)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</a:tr>
              <a:tr h="5477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Synthesis</a:t>
                      </a:r>
                      <a:r>
                        <a:rPr lang="en-US" sz="1600" baseline="0" dirty="0" smtClean="0"/>
                        <a:t> Duration (min)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</a:tr>
              <a:tr h="5477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Argon Flux Rates (L/min)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600200"/>
            <a:ext cx="838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 of Production: In-Situ</a:t>
            </a:r>
            <a:br>
              <a:rPr lang="en-US" dirty="0" smtClean="0"/>
            </a:br>
            <a:r>
              <a:rPr lang="en-US" dirty="0" smtClean="0"/>
              <a:t>N-Doped </a:t>
            </a:r>
            <a:r>
              <a:rPr lang="en-US" dirty="0" err="1" smtClean="0"/>
              <a:t>nanoribbons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Benzylamine</a:t>
            </a:r>
            <a:r>
              <a:rPr lang="en-US" dirty="0" smtClean="0"/>
              <a:t> (C</a:t>
            </a:r>
            <a:r>
              <a:rPr lang="en-US" baseline="-25000" dirty="0" smtClean="0"/>
              <a:t>7</a:t>
            </a:r>
            <a:r>
              <a:rPr lang="en-US" dirty="0" smtClean="0"/>
              <a:t>H</a:t>
            </a:r>
            <a:r>
              <a:rPr lang="en-US" baseline="-25000" dirty="0" smtClean="0"/>
              <a:t>9</a:t>
            </a:r>
            <a:r>
              <a:rPr lang="en-US" dirty="0" smtClean="0"/>
              <a:t>N)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457200" y="2286000"/>
          <a:ext cx="8229600" cy="428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Benzylamine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Concentration (wt</a:t>
                      </a:r>
                      <a:r>
                        <a:rPr lang="en-US" sz="1600" baseline="0" dirty="0" smtClean="0"/>
                        <a:t>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Ferrocene</a:t>
                      </a:r>
                      <a:r>
                        <a:rPr lang="en-US" sz="1600" baseline="0" dirty="0" smtClean="0"/>
                        <a:t> Concentration (wt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Thiophen</a:t>
                      </a:r>
                      <a:r>
                        <a:rPr lang="en-US" sz="1600" baseline="0" dirty="0" err="1" smtClean="0"/>
                        <a:t>e</a:t>
                      </a:r>
                      <a:r>
                        <a:rPr lang="en-US" sz="1600" baseline="0" dirty="0" smtClean="0"/>
                        <a:t> Concentration (wt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Furnace Temperature</a:t>
                      </a:r>
                      <a:r>
                        <a:rPr lang="en-US" sz="1600" baseline="0" dirty="0" smtClean="0"/>
                        <a:t> (°C)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</a:tr>
              <a:tr h="5477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Synthesis</a:t>
                      </a:r>
                      <a:r>
                        <a:rPr lang="en-US" sz="1600" baseline="0" dirty="0" smtClean="0"/>
                        <a:t> Duration (min)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</a:tr>
              <a:tr h="5477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Argon Flux Rates (L/min)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752600"/>
            <a:ext cx="101404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</a:t>
            </a:r>
          </a:p>
          <a:p>
            <a:r>
              <a:rPr lang="en-US" dirty="0" smtClean="0"/>
              <a:t>TEM</a:t>
            </a:r>
          </a:p>
          <a:p>
            <a:r>
              <a:rPr lang="en-US" dirty="0" smtClean="0"/>
              <a:t>XRD</a:t>
            </a:r>
          </a:p>
          <a:p>
            <a:r>
              <a:rPr lang="en-US" dirty="0" smtClean="0"/>
              <a:t>Raman</a:t>
            </a:r>
          </a:p>
          <a:p>
            <a:r>
              <a:rPr lang="en-US" dirty="0" smtClean="0"/>
              <a:t>PPMS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0.125% </a:t>
            </a:r>
            <a:r>
              <a:rPr lang="en-US" dirty="0" err="1" smtClean="0"/>
              <a:t>Pyrazine</a:t>
            </a:r>
            <a:r>
              <a:rPr lang="en-US" dirty="0" smtClean="0"/>
              <a:t>; 1.0% </a:t>
            </a:r>
            <a:r>
              <a:rPr lang="en-US" dirty="0" err="1" smtClean="0"/>
              <a:t>Pyrazine</a:t>
            </a:r>
            <a:r>
              <a:rPr lang="en-US" dirty="0" smtClean="0"/>
              <a:t>; 3.0% </a:t>
            </a:r>
            <a:r>
              <a:rPr lang="en-US" dirty="0" err="1" smtClean="0"/>
              <a:t>Pyrazine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0.125 wt% </a:t>
            </a:r>
            <a:r>
              <a:rPr lang="en-US" dirty="0" err="1" smtClean="0">
                <a:solidFill>
                  <a:schemeClr val="tx1"/>
                </a:solidFill>
              </a:rPr>
              <a:t>Pyrazine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 descr="Archive 7K4OA7TO f0000000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5060" y="3810000"/>
            <a:ext cx="2948940" cy="2359152"/>
          </a:xfrm>
          <a:prstGeom prst="rect">
            <a:avLst/>
          </a:prstGeom>
        </p:spPr>
      </p:pic>
      <p:pic>
        <p:nvPicPr>
          <p:cNvPr id="14" name="Picture 13" descr="Archive 7K4F07TD f0000000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95400"/>
            <a:ext cx="2948940" cy="2359152"/>
          </a:xfrm>
          <a:prstGeom prst="rect">
            <a:avLst/>
          </a:prstGeom>
        </p:spPr>
      </p:pic>
      <p:pic>
        <p:nvPicPr>
          <p:cNvPr id="17" name="Picture 16" descr="Archive 7K4OA7TO f00000002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7530" y="2514600"/>
            <a:ext cx="2948940" cy="2359152"/>
          </a:xfrm>
          <a:prstGeom prst="rect">
            <a:avLst/>
          </a:prstGeom>
        </p:spPr>
      </p:pic>
      <p:pic>
        <p:nvPicPr>
          <p:cNvPr id="22" name="Picture 21" descr="Archive 7K4F07TD f00000002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886200"/>
            <a:ext cx="2948940" cy="2359152"/>
          </a:xfrm>
          <a:prstGeom prst="rect">
            <a:avLst/>
          </a:prstGeom>
        </p:spPr>
      </p:pic>
      <p:pic>
        <p:nvPicPr>
          <p:cNvPr id="23" name="Picture 22" descr="Archive 7K4OA7TO f00000007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5060" y="1219200"/>
            <a:ext cx="2948940" cy="235915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66800" y="6260068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0.125 wt% </a:t>
            </a:r>
            <a:r>
              <a:rPr lang="en-US" dirty="0" err="1" smtClean="0"/>
              <a:t>pyrazine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10" name="Picture 9" descr="Archive 7K4MI73Q f000000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3810000"/>
            <a:ext cx="2948940" cy="2359152"/>
          </a:xfrm>
          <a:prstGeom prst="rect">
            <a:avLst/>
          </a:prstGeom>
        </p:spPr>
      </p:pic>
      <p:pic>
        <p:nvPicPr>
          <p:cNvPr id="11" name="Picture 10" descr="Archive 7K4MI73Q f0000000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800" y="3810000"/>
            <a:ext cx="2948940" cy="2359152"/>
          </a:xfrm>
          <a:prstGeom prst="rect">
            <a:avLst/>
          </a:prstGeom>
        </p:spPr>
      </p:pic>
      <p:pic>
        <p:nvPicPr>
          <p:cNvPr id="15" name="Picture 14" descr="Archive 7K4OA7TO f0000000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7800" y="1066800"/>
            <a:ext cx="2948940" cy="2359152"/>
          </a:xfrm>
          <a:prstGeom prst="rect">
            <a:avLst/>
          </a:prstGeom>
        </p:spPr>
      </p:pic>
      <p:pic>
        <p:nvPicPr>
          <p:cNvPr id="16" name="Picture 15" descr="Archive 7K4OA7TO f0000000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3000" y="10668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1.0 wt% </a:t>
            </a:r>
            <a:r>
              <a:rPr lang="en-US" dirty="0" err="1" smtClean="0">
                <a:solidFill>
                  <a:schemeClr val="tx1"/>
                </a:solidFill>
              </a:rPr>
              <a:t>Pyrazine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rchive 7K4MJ7BO f0000000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7530" y="1295400"/>
            <a:ext cx="2948940" cy="2359152"/>
          </a:xfrm>
          <a:prstGeom prst="rect">
            <a:avLst/>
          </a:prstGeom>
        </p:spPr>
      </p:pic>
      <p:pic>
        <p:nvPicPr>
          <p:cNvPr id="12" name="Picture 11" descr="Archive 7K4MJ7BO f00000006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95400"/>
            <a:ext cx="2948940" cy="2359152"/>
          </a:xfrm>
          <a:prstGeom prst="rect">
            <a:avLst/>
          </a:prstGeom>
        </p:spPr>
      </p:pic>
      <p:pic>
        <p:nvPicPr>
          <p:cNvPr id="13" name="Picture 12" descr="Archive 7K4TS7U0 f0000000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5060" y="1295400"/>
            <a:ext cx="2948940" cy="23591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8600" y="6135469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1.0 wt% </a:t>
            </a:r>
            <a:r>
              <a:rPr lang="en-US" dirty="0" err="1" smtClean="0"/>
              <a:t>pyrazine</a:t>
            </a:r>
            <a:r>
              <a:rPr lang="en-US" dirty="0" smtClean="0"/>
              <a:t>. Higher concentrations of worm and tube growth are apparent.</a:t>
            </a:r>
            <a:endParaRPr lang="en-US" dirty="0"/>
          </a:p>
        </p:txBody>
      </p:sp>
      <p:pic>
        <p:nvPicPr>
          <p:cNvPr id="2050" name="Picture 2" descr="G:\Pyr1%\Archive 7K4F275O f00000002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10000"/>
            <a:ext cx="2949575" cy="2359025"/>
          </a:xfrm>
          <a:prstGeom prst="rect">
            <a:avLst/>
          </a:prstGeom>
          <a:noFill/>
        </p:spPr>
      </p:pic>
      <p:pic>
        <p:nvPicPr>
          <p:cNvPr id="2051" name="Picture 3" descr="G:\Pyr1%\Archive 7K4MJ7BO f00000003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97213" y="3794125"/>
            <a:ext cx="2949575" cy="2359025"/>
          </a:xfrm>
          <a:prstGeom prst="rect">
            <a:avLst/>
          </a:prstGeom>
          <a:noFill/>
        </p:spPr>
      </p:pic>
      <p:pic>
        <p:nvPicPr>
          <p:cNvPr id="2052" name="Picture 4" descr="G:\Pyr1%\Archive 7L4187RY f00000002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94425" y="3813175"/>
            <a:ext cx="2949575" cy="2359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alter the physical and electrical properties of carbon </a:t>
            </a:r>
            <a:r>
              <a:rPr lang="en-US" dirty="0" err="1" smtClean="0"/>
              <a:t>nanoribbons</a:t>
            </a:r>
            <a:r>
              <a:rPr lang="en-US" dirty="0" smtClean="0"/>
              <a:t> by in-situ CVD nitrogen doping.</a:t>
            </a:r>
          </a:p>
          <a:p>
            <a:r>
              <a:rPr lang="en-US" dirty="0" smtClean="0"/>
              <a:t>To detect </a:t>
            </a:r>
            <a:r>
              <a:rPr lang="en-US" dirty="0" err="1" smtClean="0"/>
              <a:t>substitutional</a:t>
            </a:r>
            <a:r>
              <a:rPr lang="en-US" dirty="0" smtClean="0"/>
              <a:t> doping in the carbon lattice or at the edges with the use of:</a:t>
            </a:r>
          </a:p>
          <a:p>
            <a:pPr lvl="1"/>
            <a:r>
              <a:rPr lang="en-US" dirty="0" smtClean="0"/>
              <a:t>Raman Spectroscopy</a:t>
            </a:r>
          </a:p>
          <a:p>
            <a:pPr lvl="1"/>
            <a:r>
              <a:rPr lang="en-US" dirty="0" smtClean="0"/>
              <a:t>XRD</a:t>
            </a:r>
          </a:p>
          <a:p>
            <a:pPr lvl="1"/>
            <a:r>
              <a:rPr lang="en-US" dirty="0" smtClean="0"/>
              <a:t>EDX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3.0 wt% </a:t>
            </a:r>
            <a:r>
              <a:rPr lang="en-US" dirty="0" err="1" smtClean="0">
                <a:solidFill>
                  <a:schemeClr val="tx1"/>
                </a:solidFill>
              </a:rPr>
              <a:t>Pyrazine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15" name="Picture 14" descr="Archive 7K4TT7RP f000000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09800"/>
            <a:ext cx="2948940" cy="2359152"/>
          </a:xfrm>
          <a:prstGeom prst="rect">
            <a:avLst/>
          </a:prstGeom>
        </p:spPr>
      </p:pic>
      <p:pic>
        <p:nvPicPr>
          <p:cNvPr id="16" name="Picture 15" descr="Archive 7K4TT7RP f0000000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7530" y="2209800"/>
            <a:ext cx="2948940" cy="2359152"/>
          </a:xfrm>
          <a:prstGeom prst="rect">
            <a:avLst/>
          </a:prstGeom>
        </p:spPr>
      </p:pic>
      <p:pic>
        <p:nvPicPr>
          <p:cNvPr id="17" name="Picture 16" descr="Archive 7K4TT7RP f00000006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5060" y="2209800"/>
            <a:ext cx="2948940" cy="235915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04800" y="4724400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3.0 wt% </a:t>
            </a:r>
            <a:r>
              <a:rPr lang="en-US" dirty="0" err="1" smtClean="0"/>
              <a:t>pyrazine</a:t>
            </a:r>
            <a:r>
              <a:rPr lang="en-US" dirty="0" smtClean="0"/>
              <a:t>. Higher concentrations of tube and fiber growth are apparent.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3.0 wt% </a:t>
            </a:r>
            <a:r>
              <a:rPr lang="en-US" dirty="0" err="1" smtClean="0"/>
              <a:t>Benzylamine</a:t>
            </a:r>
            <a:r>
              <a:rPr lang="en-US" dirty="0" smtClean="0"/>
              <a:t>, 5.0 wt% </a:t>
            </a:r>
            <a:r>
              <a:rPr lang="en-US" dirty="0" err="1" smtClean="0"/>
              <a:t>Benzylamine</a:t>
            </a:r>
            <a:r>
              <a:rPr lang="en-US" dirty="0" smtClean="0"/>
              <a:t>, 10.0 wt% </a:t>
            </a:r>
            <a:r>
              <a:rPr lang="en-US" dirty="0" err="1" smtClean="0"/>
              <a:t>Benzylamine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3.0 wt% </a:t>
            </a:r>
            <a:r>
              <a:rPr lang="en-US" dirty="0" err="1" smtClean="0">
                <a:solidFill>
                  <a:schemeClr val="tx1"/>
                </a:solidFill>
              </a:rPr>
              <a:t>Benzylamine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rchive 7K4TV7FN f0000000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71600"/>
            <a:ext cx="2948940" cy="2359152"/>
          </a:xfrm>
          <a:prstGeom prst="rect">
            <a:avLst/>
          </a:prstGeom>
        </p:spPr>
      </p:pic>
      <p:pic>
        <p:nvPicPr>
          <p:cNvPr id="10" name="Picture 9" descr="Archive 7K4TV7FN f0000000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3886200"/>
            <a:ext cx="2948940" cy="2359152"/>
          </a:xfrm>
          <a:prstGeom prst="rect">
            <a:avLst/>
          </a:prstGeom>
        </p:spPr>
      </p:pic>
      <p:pic>
        <p:nvPicPr>
          <p:cNvPr id="11" name="Picture 10" descr="Archive 7K4TV7FN f00000006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3886200"/>
            <a:ext cx="2948940" cy="2359152"/>
          </a:xfrm>
          <a:prstGeom prst="rect">
            <a:avLst/>
          </a:prstGeom>
        </p:spPr>
      </p:pic>
      <p:pic>
        <p:nvPicPr>
          <p:cNvPr id="12" name="Picture 11" descr="Archive 7K4TV7FN f00000007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200" y="1371600"/>
            <a:ext cx="2948940" cy="23591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43000" y="6260068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3.0 wt% </a:t>
            </a:r>
            <a:r>
              <a:rPr lang="en-US" dirty="0" err="1" smtClean="0"/>
              <a:t>benzylamine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5.0 wt% </a:t>
            </a:r>
            <a:r>
              <a:rPr lang="en-US" dirty="0" err="1" smtClean="0">
                <a:solidFill>
                  <a:schemeClr val="tx1"/>
                </a:solidFill>
              </a:rPr>
              <a:t>Benzylamine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95400" y="6135469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5.0 wt% </a:t>
            </a:r>
            <a:r>
              <a:rPr lang="en-US" dirty="0" err="1" smtClean="0"/>
              <a:t>benzylamine</a:t>
            </a:r>
            <a:r>
              <a:rPr lang="en-US" dirty="0" smtClean="0"/>
              <a:t>. Evidence of carbonaceous growth can be detected.</a:t>
            </a:r>
            <a:endParaRPr lang="en-US" dirty="0"/>
          </a:p>
        </p:txBody>
      </p:sp>
      <p:pic>
        <p:nvPicPr>
          <p:cNvPr id="14" name="Picture 13" descr="Archive 7L4E57W4 f000000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143000"/>
            <a:ext cx="2948940" cy="2359152"/>
          </a:xfrm>
          <a:prstGeom prst="rect">
            <a:avLst/>
          </a:prstGeom>
        </p:spPr>
      </p:pic>
      <p:pic>
        <p:nvPicPr>
          <p:cNvPr id="15" name="Picture 14" descr="Archive 7L4E57W4 f0000000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1143000"/>
            <a:ext cx="2948940" cy="2359152"/>
          </a:xfrm>
          <a:prstGeom prst="rect">
            <a:avLst/>
          </a:prstGeom>
        </p:spPr>
      </p:pic>
      <p:pic>
        <p:nvPicPr>
          <p:cNvPr id="16" name="Picture 15" descr="Archive 7L4E57W4 f0000000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0400" y="38100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Picture 4" descr="NRIB09 USA-07 10-15 5000x.tif"/>
          <p:cNvPicPr>
            <a:picLocks noChangeAspect="1"/>
          </p:cNvPicPr>
          <p:nvPr/>
        </p:nvPicPr>
        <p:blipFill>
          <a:blip r:embed="rId2" cstate="print"/>
          <a:srcRect t="15735"/>
          <a:stretch>
            <a:fillRect/>
          </a:stretch>
        </p:blipFill>
        <p:spPr>
          <a:xfrm>
            <a:off x="685800" y="533400"/>
            <a:ext cx="7968233" cy="533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5200" y="24384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5.0% </a:t>
            </a:r>
            <a:r>
              <a:rPr lang="en-US" dirty="0" err="1" smtClean="0">
                <a:solidFill>
                  <a:schemeClr val="bg1"/>
                </a:solidFill>
              </a:rPr>
              <a:t>Benzylamine</a:t>
            </a:r>
            <a:r>
              <a:rPr lang="en-US" dirty="0" smtClean="0">
                <a:solidFill>
                  <a:schemeClr val="bg1"/>
                </a:solidFill>
              </a:rPr>
              <a:t> EDX distribution of number of counts as a function of energy (</a:t>
            </a:r>
            <a:r>
              <a:rPr lang="en-US" dirty="0" err="1" smtClean="0">
                <a:solidFill>
                  <a:schemeClr val="bg1"/>
                </a:solidFill>
              </a:rPr>
              <a:t>eV</a:t>
            </a:r>
            <a:r>
              <a:rPr lang="en-US" dirty="0" smtClean="0">
                <a:solidFill>
                  <a:schemeClr val="bg1"/>
                </a:solidFill>
              </a:rPr>
              <a:t>). No evidence of nitrogen was detected. XL-30 SEM was used to collect data.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10.0 wt% </a:t>
            </a:r>
            <a:r>
              <a:rPr lang="en-US" dirty="0" err="1" smtClean="0">
                <a:solidFill>
                  <a:schemeClr val="tx1"/>
                </a:solidFill>
              </a:rPr>
              <a:t>Benzylamine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0" y="60960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10.0 wt% </a:t>
            </a:r>
            <a:r>
              <a:rPr lang="en-US" dirty="0" err="1" smtClean="0"/>
              <a:t>benzylamine</a:t>
            </a:r>
            <a:r>
              <a:rPr lang="en-US" dirty="0" smtClean="0"/>
              <a:t>. Evidence of fibers and carbonaceous growth can be detected.</a:t>
            </a:r>
            <a:endParaRPr lang="en-US" dirty="0"/>
          </a:p>
        </p:txBody>
      </p:sp>
      <p:pic>
        <p:nvPicPr>
          <p:cNvPr id="5" name="Picture 4" descr="Archive 7L4E877R f0000000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5060" y="1143000"/>
            <a:ext cx="2948940" cy="2359152"/>
          </a:xfrm>
          <a:prstGeom prst="rect">
            <a:avLst/>
          </a:prstGeom>
        </p:spPr>
      </p:pic>
      <p:pic>
        <p:nvPicPr>
          <p:cNvPr id="7" name="Picture 6" descr="Archive 7L4HV706 f0000000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7530" y="1143000"/>
            <a:ext cx="2948940" cy="2359152"/>
          </a:xfrm>
          <a:prstGeom prst="rect">
            <a:avLst/>
          </a:prstGeom>
        </p:spPr>
      </p:pic>
      <p:pic>
        <p:nvPicPr>
          <p:cNvPr id="8" name="Picture 7" descr="Archive 7L4HV706 f0000000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143000"/>
            <a:ext cx="2948940" cy="2359152"/>
          </a:xfrm>
          <a:prstGeom prst="rect">
            <a:avLst/>
          </a:prstGeom>
        </p:spPr>
      </p:pic>
      <p:pic>
        <p:nvPicPr>
          <p:cNvPr id="9" name="Picture 8" descr="Archive 7L4HV706 f0000000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7530" y="3810000"/>
            <a:ext cx="2948940" cy="2359152"/>
          </a:xfrm>
          <a:prstGeom prst="rect">
            <a:avLst/>
          </a:prstGeom>
        </p:spPr>
      </p:pic>
      <p:pic>
        <p:nvPicPr>
          <p:cNvPr id="10" name="Picture 9" descr="Archive 7L4HV706 f00000006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5060" y="3810000"/>
            <a:ext cx="2948940" cy="2359152"/>
          </a:xfrm>
          <a:prstGeom prst="rect">
            <a:avLst/>
          </a:prstGeom>
        </p:spPr>
      </p:pic>
      <p:pic>
        <p:nvPicPr>
          <p:cNvPr id="11" name="Picture 10" descr="Archive 7L4HV706 f00000009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38100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3% </a:t>
            </a:r>
            <a:r>
              <a:rPr lang="en-US" dirty="0" err="1" smtClean="0"/>
              <a:t>Pyrazine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Picture 4" descr="Nrib04-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609600"/>
            <a:ext cx="2514600" cy="2514600"/>
          </a:xfrm>
          <a:prstGeom prst="rect">
            <a:avLst/>
          </a:prstGeom>
        </p:spPr>
      </p:pic>
      <p:pic>
        <p:nvPicPr>
          <p:cNvPr id="6" name="Picture 5" descr="Nrib04-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609600"/>
            <a:ext cx="2514600" cy="2514600"/>
          </a:xfrm>
          <a:prstGeom prst="rect">
            <a:avLst/>
          </a:prstGeom>
        </p:spPr>
      </p:pic>
      <p:pic>
        <p:nvPicPr>
          <p:cNvPr id="7" name="Picture 6" descr="Nrib04-2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3733800"/>
            <a:ext cx="2514600" cy="2514600"/>
          </a:xfrm>
          <a:prstGeom prst="rect">
            <a:avLst/>
          </a:prstGeom>
        </p:spPr>
      </p:pic>
      <p:pic>
        <p:nvPicPr>
          <p:cNvPr id="8" name="Picture 7" descr="Nrib04-3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2200" y="609600"/>
            <a:ext cx="2514600" cy="2514600"/>
          </a:xfrm>
          <a:prstGeom prst="rect">
            <a:avLst/>
          </a:prstGeom>
        </p:spPr>
      </p:pic>
      <p:pic>
        <p:nvPicPr>
          <p:cNvPr id="9" name="Picture 8" descr="Nrib04-4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52800" y="3733800"/>
            <a:ext cx="2514600" cy="2514600"/>
          </a:xfrm>
          <a:prstGeom prst="rect">
            <a:avLst/>
          </a:prstGeom>
        </p:spPr>
      </p:pic>
      <p:pic>
        <p:nvPicPr>
          <p:cNvPr id="10" name="Picture 9" descr="Nrib04-6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2200" y="3733800"/>
            <a:ext cx="251460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3" name="Picture 2" descr="Nrib04-7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2514600" cy="2514600"/>
          </a:xfrm>
          <a:prstGeom prst="rect">
            <a:avLst/>
          </a:prstGeom>
        </p:spPr>
      </p:pic>
      <p:pic>
        <p:nvPicPr>
          <p:cNvPr id="5" name="Picture 4" descr="Nrib04-7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0" y="457200"/>
            <a:ext cx="2514600" cy="2514600"/>
          </a:xfrm>
          <a:prstGeom prst="rect">
            <a:avLst/>
          </a:prstGeom>
        </p:spPr>
      </p:pic>
      <p:pic>
        <p:nvPicPr>
          <p:cNvPr id="6" name="Picture 5" descr="Nrib04-7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457200"/>
            <a:ext cx="2514600" cy="2514600"/>
          </a:xfrm>
          <a:prstGeom prst="rect">
            <a:avLst/>
          </a:prstGeom>
        </p:spPr>
      </p:pic>
      <p:pic>
        <p:nvPicPr>
          <p:cNvPr id="7" name="Picture 6" descr="Nrib04-1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3352800"/>
            <a:ext cx="2514600" cy="2514600"/>
          </a:xfrm>
          <a:prstGeom prst="rect">
            <a:avLst/>
          </a:prstGeom>
        </p:spPr>
      </p:pic>
      <p:pic>
        <p:nvPicPr>
          <p:cNvPr id="8" name="Picture 7" descr="Nrib04-7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8400" y="3352800"/>
            <a:ext cx="2514600" cy="2514600"/>
          </a:xfrm>
          <a:prstGeom prst="rect">
            <a:avLst/>
          </a:prstGeom>
        </p:spPr>
      </p:pic>
      <p:pic>
        <p:nvPicPr>
          <p:cNvPr id="9" name="Picture 8" descr="Nrib04-8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76600" y="3352800"/>
            <a:ext cx="251460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7" name="Picture 6" descr="nrib04 mapa ficticio.bmp"/>
          <p:cNvPicPr>
            <a:picLocks noChangeAspect="1"/>
          </p:cNvPicPr>
          <p:nvPr/>
        </p:nvPicPr>
        <p:blipFill>
          <a:blip r:embed="rId2" cstate="print"/>
          <a:srcRect l="6667" t="10000" r="7500" b="8889"/>
          <a:stretch>
            <a:fillRect/>
          </a:stretch>
        </p:blipFill>
        <p:spPr>
          <a:xfrm>
            <a:off x="457200" y="533400"/>
            <a:ext cx="8171146" cy="579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24200" y="152400"/>
            <a:ext cx="29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EDX Line Scan of 3% </a:t>
            </a:r>
            <a:r>
              <a:rPr lang="en-US" dirty="0" err="1" smtClean="0"/>
              <a:t>Pyrazine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</a:t>
            </a:r>
            <a:r>
              <a:rPr lang="en-US" dirty="0" err="1" smtClean="0"/>
              <a:t>Graphene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Single sheets of sp</a:t>
            </a:r>
            <a:r>
              <a:rPr lang="en-US" baseline="30000" dirty="0" smtClean="0"/>
              <a:t>2</a:t>
            </a:r>
            <a:r>
              <a:rPr lang="en-US" dirty="0" smtClean="0"/>
              <a:t> bonded carbon atoms in hexagonal lattice</a:t>
            </a:r>
          </a:p>
          <a:p>
            <a:r>
              <a:rPr lang="en-US" b="1" dirty="0" smtClean="0"/>
              <a:t>Zero-gap semiconductor </a:t>
            </a:r>
            <a:r>
              <a:rPr lang="en-US" dirty="0" smtClean="0"/>
              <a:t>– between a metal and a semiconductor</a:t>
            </a:r>
          </a:p>
          <a:p>
            <a:r>
              <a:rPr lang="en-US" b="1" dirty="0" smtClean="0"/>
              <a:t>Spin orbit interaction</a:t>
            </a:r>
            <a:r>
              <a:rPr lang="en-US" dirty="0" smtClean="0"/>
              <a:t> – spin interacts with motion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4417368"/>
            <a:ext cx="252361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352800" y="6474768"/>
            <a:ext cx="23807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http://math.ucr.edu/home/baez/graphene.jpg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Picture 4" descr="nrib04 linescan2-2.bmp"/>
          <p:cNvPicPr>
            <a:picLocks noChangeAspect="1"/>
          </p:cNvPicPr>
          <p:nvPr/>
        </p:nvPicPr>
        <p:blipFill>
          <a:blip r:embed="rId2" cstate="print"/>
          <a:srcRect l="20833" t="8889" r="6667" b="17778"/>
          <a:stretch>
            <a:fillRect/>
          </a:stretch>
        </p:blipFill>
        <p:spPr>
          <a:xfrm>
            <a:off x="609600" y="533400"/>
            <a:ext cx="7772400" cy="5896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4200" y="152400"/>
            <a:ext cx="29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EDX Line Scan of 3% </a:t>
            </a:r>
            <a:r>
              <a:rPr lang="en-US" dirty="0" err="1" smtClean="0"/>
              <a:t>Pyrazine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Picture 4" descr="nrib04 linescan2.bmp"/>
          <p:cNvPicPr>
            <a:picLocks noChangeAspect="1"/>
          </p:cNvPicPr>
          <p:nvPr/>
        </p:nvPicPr>
        <p:blipFill>
          <a:blip r:embed="rId2" cstate="print"/>
          <a:srcRect l="20833" t="8889" r="6667" b="17778"/>
          <a:stretch>
            <a:fillRect/>
          </a:stretch>
        </p:blipFill>
        <p:spPr>
          <a:xfrm>
            <a:off x="762000" y="533400"/>
            <a:ext cx="7696200" cy="58384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4200" y="152400"/>
            <a:ext cx="29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EDX Line Scan of 3% </a:t>
            </a:r>
            <a:r>
              <a:rPr lang="en-US" dirty="0" err="1" smtClean="0"/>
              <a:t>Pyrazine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964488" cy="1500187"/>
          </a:xfrm>
        </p:spPr>
        <p:txBody>
          <a:bodyPr/>
          <a:lstStyle/>
          <a:p>
            <a:r>
              <a:rPr lang="en-US" dirty="0" smtClean="0"/>
              <a:t>Pristine; 0.125</a:t>
            </a:r>
            <a:r>
              <a:rPr lang="en-US" dirty="0" smtClean="0"/>
              <a:t>%, </a:t>
            </a:r>
            <a:r>
              <a:rPr lang="en-US" dirty="0" smtClean="0"/>
              <a:t>1.0</a:t>
            </a:r>
            <a:r>
              <a:rPr lang="en-US" dirty="0" smtClean="0"/>
              <a:t>%, </a:t>
            </a:r>
            <a:r>
              <a:rPr lang="en-US" dirty="0" smtClean="0"/>
              <a:t>3.0% </a:t>
            </a:r>
            <a:r>
              <a:rPr lang="en-US" dirty="0" err="1" smtClean="0"/>
              <a:t>Pyrazine</a:t>
            </a:r>
            <a:r>
              <a:rPr lang="en-US" dirty="0" smtClean="0"/>
              <a:t>; 3.0</a:t>
            </a:r>
            <a:r>
              <a:rPr lang="en-US" dirty="0" smtClean="0"/>
              <a:t>%, 5.0%, 10.0% </a:t>
            </a:r>
            <a:r>
              <a:rPr lang="en-US" dirty="0" err="1" smtClean="0"/>
              <a:t>Benzylamine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Bragg’s Law: n</a:t>
            </a:r>
            <a:r>
              <a:rPr lang="el-GR" dirty="0" smtClean="0"/>
              <a:t>λ</a:t>
            </a:r>
            <a:r>
              <a:rPr lang="en-US" dirty="0" smtClean="0"/>
              <a:t>=2d sin(</a:t>
            </a:r>
            <a:r>
              <a:rPr lang="el-GR" dirty="0" smtClean="0"/>
              <a:t>θ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Rice University Summer 2009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6800" y="50292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Normalized graphs of intensity as a function of angle for x-ray diffraction with pristine and nitrogen doped carbon </a:t>
            </a:r>
            <a:r>
              <a:rPr lang="en-US" dirty="0" err="1" smtClean="0"/>
              <a:t>nanoribbons</a:t>
            </a:r>
            <a:r>
              <a:rPr lang="en-US" dirty="0" smtClean="0"/>
              <a:t>. The graph on the right shows a close up of the 002 peak.</a:t>
            </a:r>
            <a:endParaRPr lang="en-US" dirty="0"/>
          </a:p>
        </p:txBody>
      </p:sp>
      <p:pic>
        <p:nvPicPr>
          <p:cNvPr id="12" name="Picture 11" descr="XRDgraph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1" y="1371600"/>
            <a:ext cx="4338917" cy="3352800"/>
          </a:xfrm>
          <a:prstGeom prst="rect">
            <a:avLst/>
          </a:prstGeom>
        </p:spPr>
      </p:pic>
      <p:pic>
        <p:nvPicPr>
          <p:cNvPr id="13" name="Picture 12" descr="XRDgraph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371600"/>
            <a:ext cx="4338917" cy="3352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Spacing Between Graphitic Planes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00200" y="19812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0" dirty="0" smtClean="0"/>
                        <a:t> spacing (Å)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Pristine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3.400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baseline="0" dirty="0" smtClean="0"/>
                        <a:t> 0.125%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3.393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dirty="0" smtClean="0"/>
                        <a:t> 1.0%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3.381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dirty="0" smtClean="0"/>
                        <a:t> 3.0%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3.375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Benzylamine</a:t>
                      </a:r>
                      <a:r>
                        <a:rPr lang="en-US" dirty="0" smtClean="0"/>
                        <a:t> 3.0%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3.392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Benzylamine</a:t>
                      </a:r>
                      <a:r>
                        <a:rPr lang="en-US" dirty="0" smtClean="0"/>
                        <a:t> 5.0%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3.383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Benzylamine</a:t>
                      </a:r>
                      <a:r>
                        <a:rPr lang="en-US" dirty="0" smtClean="0"/>
                        <a:t> 10.0%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3.381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95400" y="4992469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All d spacing values were determined by averaging data from the first and second order peaks. The wavelength of the x-rays was 1.54 Å.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8421687" cy="1500187"/>
          </a:xfrm>
        </p:spPr>
        <p:txBody>
          <a:bodyPr/>
          <a:lstStyle/>
          <a:p>
            <a:r>
              <a:rPr lang="en-US" dirty="0" smtClean="0"/>
              <a:t>Pristine; 0.125% </a:t>
            </a:r>
            <a:r>
              <a:rPr lang="en-US" dirty="0" err="1" smtClean="0"/>
              <a:t>Pyrazine</a:t>
            </a:r>
            <a:r>
              <a:rPr lang="en-US" dirty="0" smtClean="0"/>
              <a:t>; 1.0% </a:t>
            </a:r>
            <a:r>
              <a:rPr lang="en-US" dirty="0" err="1" smtClean="0"/>
              <a:t>Pyrazine</a:t>
            </a:r>
            <a:r>
              <a:rPr lang="en-US" dirty="0" smtClean="0"/>
              <a:t>; 3.0% </a:t>
            </a:r>
            <a:r>
              <a:rPr lang="en-US" dirty="0" err="1" smtClean="0"/>
              <a:t>Pyrazine</a:t>
            </a:r>
            <a:r>
              <a:rPr lang="en-US" dirty="0" smtClean="0"/>
              <a:t>; 3.0% </a:t>
            </a:r>
            <a:r>
              <a:rPr lang="en-US" dirty="0" err="1" smtClean="0"/>
              <a:t>Benzylamine</a:t>
            </a:r>
            <a:r>
              <a:rPr lang="en-US" dirty="0" smtClean="0"/>
              <a:t>; 5.0% </a:t>
            </a:r>
            <a:r>
              <a:rPr lang="en-US" dirty="0" err="1" smtClean="0"/>
              <a:t>Benzylamine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7" name="Content Placeholder 6" descr="Graph2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43435" y="1295400"/>
            <a:ext cx="5857129" cy="452596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10" name="Content Placeholder 9" descr="Graph6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43435" y="1295400"/>
            <a:ext cx="5857129" cy="4525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Content Placeholder 4" descr="Graph3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43435" y="1295400"/>
            <a:ext cx="5857129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Content Placeholder 4" descr="Graph4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43435" y="1295400"/>
            <a:ext cx="5857129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 of Literature: Carbon </a:t>
            </a:r>
            <a:r>
              <a:rPr lang="en-US" dirty="0" err="1" smtClean="0"/>
              <a:t>Nanoribbons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Murayama, H. et al. (1990)</a:t>
            </a:r>
          </a:p>
          <a:p>
            <a:pPr lvl="1"/>
            <a:r>
              <a:rPr lang="en-US" dirty="0" err="1" smtClean="0"/>
              <a:t>Disproportionation</a:t>
            </a:r>
            <a:r>
              <a:rPr lang="en-US" dirty="0" smtClean="0"/>
              <a:t> of </a:t>
            </a:r>
            <a:r>
              <a:rPr lang="en-US" dirty="0" err="1" smtClean="0"/>
              <a:t>carbonmonoxide</a:t>
            </a:r>
            <a:endParaRPr lang="en-US" dirty="0" smtClean="0"/>
          </a:p>
          <a:p>
            <a:pPr lvl="2"/>
            <a:r>
              <a:rPr lang="en-US" dirty="0" smtClean="0"/>
              <a:t>Carbon monoxide / Hydrogen gas flow with Fe(CO)5</a:t>
            </a:r>
          </a:p>
          <a:p>
            <a:pPr lvl="2"/>
            <a:r>
              <a:rPr lang="en-US" dirty="0" smtClean="0"/>
              <a:t>Iron carbides serve as catalysts. Growth occurs from tips.</a:t>
            </a:r>
          </a:p>
          <a:p>
            <a:pPr lvl="2"/>
            <a:r>
              <a:rPr lang="en-US" dirty="0" smtClean="0"/>
              <a:t>50 </a:t>
            </a:r>
            <a:r>
              <a:rPr lang="en-US" dirty="0" err="1" smtClean="0"/>
              <a:t>vol</a:t>
            </a:r>
            <a:r>
              <a:rPr lang="en-US" dirty="0" smtClean="0"/>
              <a:t>% products are ribbon filaments produced</a:t>
            </a:r>
          </a:p>
          <a:p>
            <a:pPr lvl="2"/>
            <a:r>
              <a:rPr lang="en-US" dirty="0" smtClean="0"/>
              <a:t>86% degree of graphitization</a:t>
            </a:r>
          </a:p>
          <a:p>
            <a:pPr lvl="2"/>
            <a:r>
              <a:rPr lang="en-US" dirty="0" smtClean="0"/>
              <a:t>Ribbon layers form perpendicular to axis of growth as long as 10µm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Cano-</a:t>
            </a:r>
            <a:r>
              <a:rPr lang="en-US" dirty="0" err="1" smtClean="0"/>
              <a:t>Márquez</a:t>
            </a:r>
            <a:r>
              <a:rPr lang="en-US" dirty="0" smtClean="0"/>
              <a:t>, Abraham G. et al. (2009)</a:t>
            </a:r>
          </a:p>
          <a:p>
            <a:pPr lvl="1"/>
            <a:r>
              <a:rPr lang="en-US" dirty="0" smtClean="0"/>
              <a:t>Intercalation and Exfoliation</a:t>
            </a:r>
          </a:p>
          <a:p>
            <a:pPr lvl="2"/>
            <a:r>
              <a:rPr lang="en-US" dirty="0" smtClean="0"/>
              <a:t>Open ended MWCNTs intercalated by Li ion solution in NH</a:t>
            </a:r>
            <a:r>
              <a:rPr lang="en-US" baseline="-25000" dirty="0" smtClean="0"/>
              <a:t>3</a:t>
            </a:r>
            <a:endParaRPr lang="en-US" dirty="0" smtClean="0"/>
          </a:p>
          <a:p>
            <a:pPr lvl="2"/>
            <a:r>
              <a:rPr lang="en-US" dirty="0" smtClean="0"/>
              <a:t>Exfoliated with </a:t>
            </a:r>
            <a:r>
              <a:rPr lang="en-US" dirty="0" err="1" smtClean="0"/>
              <a:t>HCl</a:t>
            </a:r>
            <a:endParaRPr lang="en-US" dirty="0" smtClean="0"/>
          </a:p>
          <a:p>
            <a:pPr lvl="2"/>
            <a:r>
              <a:rPr lang="en-US" dirty="0" smtClean="0"/>
              <a:t>Yields ~60% possible</a:t>
            </a:r>
          </a:p>
          <a:p>
            <a:pPr lvl="2"/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4348748"/>
            <a:ext cx="3733800" cy="1899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676400"/>
            <a:ext cx="2819400" cy="1964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5410200" y="3581400"/>
            <a:ext cx="3200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SEM images of graphite ribbon filaments. The iron catalyst can be observed at the tip. Murayama, H. et al.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4827421" y="6223084"/>
            <a:ext cx="40879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TEM images of intercalated MWCNT. Cano-</a:t>
            </a:r>
            <a:r>
              <a:rPr lang="en-US" sz="1050" dirty="0" err="1" smtClean="0"/>
              <a:t>Márquez</a:t>
            </a:r>
            <a:r>
              <a:rPr lang="en-US" sz="1050" dirty="0" smtClean="0"/>
              <a:t>, Abraham G. et al. 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 and G Band Intensity Ratio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47800" y="22860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-25000" dirty="0" smtClean="0"/>
                        <a:t>D</a:t>
                      </a:r>
                      <a:r>
                        <a:rPr lang="en-US" dirty="0" smtClean="0"/>
                        <a:t>/I</a:t>
                      </a:r>
                      <a:r>
                        <a:rPr lang="en-US" baseline="-25000" dirty="0" smtClean="0"/>
                        <a:t>G</a:t>
                      </a:r>
                      <a:endParaRPr lang="en-US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Pristine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0.897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baseline="0" dirty="0" smtClean="0"/>
                        <a:t> 0.125%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dirty="0" smtClean="0"/>
                        <a:t> 1.0%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dirty="0" smtClean="0"/>
                        <a:t> 3.0%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Benzylamine</a:t>
                      </a:r>
                      <a:r>
                        <a:rPr lang="en-US" dirty="0" smtClean="0"/>
                        <a:t> 3.0%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Benzylaminne</a:t>
                      </a:r>
                      <a:r>
                        <a:rPr lang="en-US" dirty="0" smtClean="0"/>
                        <a:t> 5.0%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 and G Band Intensity Ratio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</p:nvPr>
        </p:nvGraphicFramePr>
        <p:xfrm>
          <a:off x="457200" y="2174875"/>
          <a:ext cx="4040188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ontent Placeholder 13"/>
          <p:cNvGraphicFramePr>
            <a:graphicFrameLocks noGrp="1"/>
          </p:cNvGraphicFramePr>
          <p:nvPr>
            <p:ph sz="quarter" idx="4"/>
          </p:nvPr>
        </p:nvGraphicFramePr>
        <p:xfrm>
          <a:off x="4645025" y="2174875"/>
          <a:ext cx="4041775" cy="3951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Pristine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ResistivityVsMagneticF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87037"/>
            <a:ext cx="3505200" cy="2708563"/>
          </a:xfrm>
          <a:prstGeom prst="rect">
            <a:avLst/>
          </a:prstGeom>
        </p:spPr>
      </p:pic>
      <p:pic>
        <p:nvPicPr>
          <p:cNvPr id="6" name="Picture 5" descr="ResistivityVsTempDS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539836"/>
            <a:ext cx="3505200" cy="2708564"/>
          </a:xfrm>
          <a:prstGeom prst="rect">
            <a:avLst/>
          </a:prstGeom>
        </p:spPr>
      </p:pic>
      <p:pic>
        <p:nvPicPr>
          <p:cNvPr id="7" name="Picture 6" descr="ResistivityVsTempSS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9541" y="3571010"/>
            <a:ext cx="3464859" cy="2677390"/>
          </a:xfrm>
          <a:prstGeom prst="rect">
            <a:avLst/>
          </a:prstGeom>
        </p:spPr>
      </p:pic>
      <p:pic>
        <p:nvPicPr>
          <p:cNvPr id="8" name="Picture 7" descr="SSResistivityVsMagneticF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93341" y="159327"/>
            <a:ext cx="3541059" cy="2736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9200" y="282958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Resistivity as a function of magnetic field for the shiny side of a pristine carbon </a:t>
            </a:r>
            <a:r>
              <a:rPr lang="en-US" sz="1400" dirty="0" err="1" smtClean="0"/>
              <a:t>nanoribbons</a:t>
            </a:r>
            <a:r>
              <a:rPr lang="en-US" sz="1400" dirty="0" smtClean="0"/>
              <a:t>.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533400" y="2829580"/>
            <a:ext cx="358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Resistivity as a function of magnetic field for the dark side of a pristine carbon </a:t>
            </a:r>
            <a:r>
              <a:rPr lang="en-US" sz="1400" dirty="0" err="1" smtClean="0"/>
              <a:t>nanoribbons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609600" y="6182380"/>
            <a:ext cx="358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Resistivity as a function of temperature for the dark side of a pristine carbon </a:t>
            </a:r>
            <a:r>
              <a:rPr lang="en-US" sz="1400" dirty="0" err="1" smtClean="0"/>
              <a:t>nanoribbons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5029200" y="6182380"/>
            <a:ext cx="358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Resistivity as a function of temperature for the shiny side of a pristine carbon </a:t>
            </a:r>
            <a:r>
              <a:rPr lang="en-US" sz="1400" dirty="0" err="1" smtClean="0"/>
              <a:t>nanoribbons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Conduct further trials to determine ideal concentration for doping</a:t>
            </a:r>
          </a:p>
          <a:p>
            <a:r>
              <a:rPr lang="en-US" dirty="0" smtClean="0"/>
              <a:t>Additional characterization to search for evidence of N-doping</a:t>
            </a:r>
          </a:p>
          <a:p>
            <a:pPr lvl="1"/>
            <a:r>
              <a:rPr lang="en-US" dirty="0" smtClean="0"/>
              <a:t>Electron Diffraction</a:t>
            </a:r>
          </a:p>
          <a:p>
            <a:pPr lvl="1"/>
            <a:r>
              <a:rPr lang="en-US" dirty="0" err="1" smtClean="0"/>
              <a:t>Thermogravimetric</a:t>
            </a:r>
            <a:r>
              <a:rPr lang="en-US" dirty="0" smtClean="0"/>
              <a:t> Analysis (TGA)</a:t>
            </a:r>
          </a:p>
          <a:p>
            <a:pPr lvl="1"/>
            <a:r>
              <a:rPr lang="en-US" dirty="0" smtClean="0"/>
              <a:t>X-ray Photoelectron Spectroscopy (XPS)</a:t>
            </a:r>
          </a:p>
          <a:p>
            <a:pPr lvl="1"/>
            <a:r>
              <a:rPr lang="en-US" dirty="0" smtClean="0"/>
              <a:t>Electron Energy Loss Spectroscopy (EELS)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 synthesis treatment:</a:t>
            </a:r>
          </a:p>
          <a:p>
            <a:pPr lvl="1"/>
            <a:r>
              <a:rPr lang="en-US" dirty="0" smtClean="0"/>
              <a:t>Ammonia (NH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Boron Doping:</a:t>
            </a:r>
          </a:p>
          <a:p>
            <a:pPr lvl="1"/>
            <a:r>
              <a:rPr lang="en-US" dirty="0" smtClean="0"/>
              <a:t>TEB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286000"/>
            <a:ext cx="914401" cy="70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3733800"/>
            <a:ext cx="1143000" cy="110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0.125 wt%  </a:t>
            </a:r>
            <a:r>
              <a:rPr lang="en-US" dirty="0" err="1" smtClean="0"/>
              <a:t>Triethylborane</a:t>
            </a:r>
            <a:r>
              <a:rPr lang="en-US" dirty="0" smtClean="0"/>
              <a:t>, 1.0 wt%  </a:t>
            </a:r>
            <a:r>
              <a:rPr lang="en-US" dirty="0" err="1" smtClean="0"/>
              <a:t>Triethylborane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0.125 wt% </a:t>
            </a:r>
            <a:r>
              <a:rPr lang="en-US" dirty="0" err="1" smtClean="0"/>
              <a:t>Triethylborane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613546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0.125 wt% </a:t>
            </a:r>
            <a:r>
              <a:rPr lang="en-US" dirty="0" err="1" smtClean="0"/>
              <a:t>triethylborane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5" name="Picture 14" descr="Archive 7M42P7SY f0000000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5060" y="3733800"/>
            <a:ext cx="2948940" cy="2359152"/>
          </a:xfrm>
          <a:prstGeom prst="rect">
            <a:avLst/>
          </a:prstGeom>
        </p:spPr>
      </p:pic>
      <p:pic>
        <p:nvPicPr>
          <p:cNvPr id="16" name="Picture 15" descr="Archive 7M42P7SY f0000000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7530" y="3733800"/>
            <a:ext cx="2948940" cy="2359152"/>
          </a:xfrm>
          <a:prstGeom prst="rect">
            <a:avLst/>
          </a:prstGeom>
        </p:spPr>
      </p:pic>
      <p:pic>
        <p:nvPicPr>
          <p:cNvPr id="17" name="Picture 16" descr="Archive 7M42P7SY f00000005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733800"/>
            <a:ext cx="2948940" cy="2359152"/>
          </a:xfrm>
          <a:prstGeom prst="rect">
            <a:avLst/>
          </a:prstGeom>
        </p:spPr>
      </p:pic>
      <p:pic>
        <p:nvPicPr>
          <p:cNvPr id="20" name="Picture 19" descr="Archive 7M42P7SY f00000007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5060" y="1219200"/>
            <a:ext cx="2948940" cy="2359152"/>
          </a:xfrm>
          <a:prstGeom prst="rect">
            <a:avLst/>
          </a:prstGeom>
        </p:spPr>
      </p:pic>
      <p:pic>
        <p:nvPicPr>
          <p:cNvPr id="21" name="Picture 20" descr="Archive 7M42P7SY f00000008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7530" y="1219200"/>
            <a:ext cx="2948940" cy="2359152"/>
          </a:xfrm>
          <a:prstGeom prst="rect">
            <a:avLst/>
          </a:prstGeom>
        </p:spPr>
      </p:pic>
      <p:pic>
        <p:nvPicPr>
          <p:cNvPr id="23" name="Picture 22" descr="Archive 7M42P7SY f00000010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12192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0.125 wt% </a:t>
            </a:r>
            <a:r>
              <a:rPr lang="en-US" dirty="0" err="1" smtClean="0"/>
              <a:t>Triethylborane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6135469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0.125 wt% </a:t>
            </a:r>
            <a:r>
              <a:rPr lang="en-US" dirty="0" err="1" smtClean="0"/>
              <a:t>triethylborane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5" name="Picture 24" descr="Archive 7M42P7SY f000000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9200"/>
            <a:ext cx="2948940" cy="2359152"/>
          </a:xfrm>
          <a:prstGeom prst="rect">
            <a:avLst/>
          </a:prstGeom>
        </p:spPr>
      </p:pic>
      <p:pic>
        <p:nvPicPr>
          <p:cNvPr id="18" name="Picture 17" descr="Archive 7M45Y7TN f0000001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7530" y="1219200"/>
            <a:ext cx="2948940" cy="2359152"/>
          </a:xfrm>
          <a:prstGeom prst="rect">
            <a:avLst/>
          </a:prstGeom>
        </p:spPr>
      </p:pic>
      <p:pic>
        <p:nvPicPr>
          <p:cNvPr id="26" name="Picture 25" descr="Archive 7M45Y7TN f0000001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733800"/>
            <a:ext cx="2948940" cy="2359152"/>
          </a:xfrm>
          <a:prstGeom prst="rect">
            <a:avLst/>
          </a:prstGeom>
        </p:spPr>
      </p:pic>
      <p:pic>
        <p:nvPicPr>
          <p:cNvPr id="27" name="Picture 26" descr="Archive 7M45Y7TN f00000002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7530" y="3733800"/>
            <a:ext cx="2948940" cy="2359152"/>
          </a:xfrm>
          <a:prstGeom prst="rect">
            <a:avLst/>
          </a:prstGeom>
        </p:spPr>
      </p:pic>
      <p:pic>
        <p:nvPicPr>
          <p:cNvPr id="28" name="Picture 27" descr="Archive 7M45Y7TN f00000005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5060" y="3733800"/>
            <a:ext cx="2948940" cy="2359152"/>
          </a:xfrm>
          <a:prstGeom prst="rect">
            <a:avLst/>
          </a:prstGeom>
        </p:spPr>
      </p:pic>
      <p:pic>
        <p:nvPicPr>
          <p:cNvPr id="29" name="Picture 28" descr="Archive 7M45Y7TN f00000007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95060" y="12192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0.125 wt% </a:t>
            </a:r>
            <a:r>
              <a:rPr lang="en-US" dirty="0" err="1" smtClean="0"/>
              <a:t>Triethylborane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135469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0.125 wt% </a:t>
            </a:r>
            <a:r>
              <a:rPr lang="en-US" dirty="0" err="1" smtClean="0"/>
              <a:t>triethylborane</a:t>
            </a:r>
            <a:r>
              <a:rPr lang="en-US" dirty="0" smtClean="0"/>
              <a:t>. Evidence of tube and fiber growth.</a:t>
            </a:r>
            <a:endParaRPr lang="en-US" dirty="0"/>
          </a:p>
        </p:txBody>
      </p:sp>
      <p:pic>
        <p:nvPicPr>
          <p:cNvPr id="22" name="Picture 21" descr="Archive 7M42P7SY f0000000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219200"/>
            <a:ext cx="2948940" cy="2359152"/>
          </a:xfrm>
          <a:prstGeom prst="rect">
            <a:avLst/>
          </a:prstGeom>
        </p:spPr>
      </p:pic>
      <p:pic>
        <p:nvPicPr>
          <p:cNvPr id="18" name="Picture 17" descr="Archive 7M45Y7TN f0000000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1219200"/>
            <a:ext cx="2948940" cy="2359152"/>
          </a:xfrm>
          <a:prstGeom prst="rect">
            <a:avLst/>
          </a:prstGeom>
        </p:spPr>
      </p:pic>
      <p:pic>
        <p:nvPicPr>
          <p:cNvPr id="26" name="Picture 25" descr="Archive 7M45Y7TN f0000000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3733800"/>
            <a:ext cx="2948940" cy="2359152"/>
          </a:xfrm>
          <a:prstGeom prst="rect">
            <a:avLst/>
          </a:prstGeom>
        </p:spPr>
      </p:pic>
      <p:pic>
        <p:nvPicPr>
          <p:cNvPr id="27" name="Picture 26" descr="Archive 7M45Y7TN f00000010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000" y="37338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 of Literature: Carbon </a:t>
            </a:r>
            <a:r>
              <a:rPr lang="en-US" dirty="0" err="1" smtClean="0"/>
              <a:t>Nanoribbons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Li, </a:t>
            </a:r>
            <a:r>
              <a:rPr lang="en-US" dirty="0" err="1" smtClean="0"/>
              <a:t>Xiaolin</a:t>
            </a:r>
            <a:r>
              <a:rPr lang="en-US" dirty="0" smtClean="0"/>
              <a:t> et al. (2009)</a:t>
            </a:r>
          </a:p>
          <a:p>
            <a:pPr lvl="1"/>
            <a:r>
              <a:rPr lang="en-US" dirty="0" smtClean="0"/>
              <a:t>Chemical exfoliation</a:t>
            </a:r>
          </a:p>
          <a:p>
            <a:pPr lvl="2"/>
            <a:r>
              <a:rPr lang="en-US" dirty="0" smtClean="0"/>
              <a:t>Bulk graphite</a:t>
            </a:r>
          </a:p>
          <a:p>
            <a:pPr lvl="2"/>
            <a:r>
              <a:rPr lang="en-US" dirty="0" smtClean="0"/>
              <a:t>60s heating to 1000°C in 3% </a:t>
            </a:r>
            <a:r>
              <a:rPr lang="en-US" dirty="0" err="1" smtClean="0"/>
              <a:t>Ar</a:t>
            </a:r>
            <a:r>
              <a:rPr lang="en-US" dirty="0" smtClean="0"/>
              <a:t>-H</a:t>
            </a:r>
          </a:p>
          <a:p>
            <a:pPr lvl="2"/>
            <a:r>
              <a:rPr lang="en-US" dirty="0" smtClean="0"/>
              <a:t>30 min </a:t>
            </a:r>
            <a:r>
              <a:rPr lang="en-US" dirty="0" err="1" smtClean="0"/>
              <a:t>sonication</a:t>
            </a:r>
            <a:r>
              <a:rPr lang="en-US" dirty="0" smtClean="0"/>
              <a:t> DCE and </a:t>
            </a:r>
            <a:r>
              <a:rPr lang="en-US" dirty="0" err="1" smtClean="0"/>
              <a:t>PmPV</a:t>
            </a:r>
            <a:endParaRPr lang="en-US" dirty="0" smtClean="0"/>
          </a:p>
          <a:p>
            <a:pPr lvl="2"/>
            <a:r>
              <a:rPr lang="en-US" dirty="0" smtClean="0"/>
              <a:t>Analysis with AFM</a:t>
            </a:r>
          </a:p>
          <a:p>
            <a:pPr lvl="2"/>
            <a:r>
              <a:rPr lang="en-US" dirty="0" smtClean="0"/>
              <a:t>Produced </a:t>
            </a:r>
            <a:r>
              <a:rPr lang="en-US" dirty="0" err="1" smtClean="0"/>
              <a:t>graphene</a:t>
            </a:r>
            <a:r>
              <a:rPr lang="en-US" dirty="0" smtClean="0"/>
              <a:t> </a:t>
            </a:r>
            <a:r>
              <a:rPr lang="en-US" dirty="0" err="1" smtClean="0"/>
              <a:t>nanoribbons</a:t>
            </a:r>
            <a:r>
              <a:rPr lang="en-US" dirty="0" smtClean="0"/>
              <a:t> (GNR) sub-10 nm widths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Jiao, </a:t>
            </a:r>
            <a:r>
              <a:rPr lang="en-US" dirty="0" err="1" smtClean="0"/>
              <a:t>Liying</a:t>
            </a:r>
            <a:r>
              <a:rPr lang="en-US" dirty="0" smtClean="0"/>
              <a:t> et al. (2009)</a:t>
            </a:r>
          </a:p>
          <a:p>
            <a:pPr lvl="1"/>
            <a:r>
              <a:rPr lang="en-US" dirty="0" smtClean="0"/>
              <a:t>Unzipping carbon nanotubes</a:t>
            </a:r>
          </a:p>
          <a:p>
            <a:pPr lvl="2"/>
            <a:r>
              <a:rPr lang="en-US" dirty="0" smtClean="0"/>
              <a:t>Argon Plasma etching of MWCNTs</a:t>
            </a:r>
          </a:p>
          <a:p>
            <a:pPr lvl="2"/>
            <a:r>
              <a:rPr lang="en-US" dirty="0" smtClean="0"/>
              <a:t>Immerse MWCNTs in PMMA as a protective layer</a:t>
            </a:r>
          </a:p>
          <a:p>
            <a:pPr lvl="2"/>
            <a:r>
              <a:rPr lang="en-US" dirty="0" smtClean="0"/>
              <a:t>10W </a:t>
            </a:r>
            <a:r>
              <a:rPr lang="en-US" dirty="0" err="1" smtClean="0"/>
              <a:t>Ar</a:t>
            </a:r>
            <a:r>
              <a:rPr lang="en-US" dirty="0" smtClean="0"/>
              <a:t> plasma longitudinally etches</a:t>
            </a:r>
          </a:p>
          <a:p>
            <a:pPr lvl="2"/>
            <a:r>
              <a:rPr lang="en-US" dirty="0" smtClean="0"/>
              <a:t>10s etching -  20% yield, 10-20 nm width, 2 nm thickness</a:t>
            </a:r>
          </a:p>
          <a:p>
            <a:pPr lvl="2"/>
            <a:r>
              <a:rPr lang="en-US" dirty="0" smtClean="0"/>
              <a:t>Longer etching times single / few layer GNRs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524000"/>
            <a:ext cx="2819400" cy="209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114800"/>
            <a:ext cx="2819400" cy="2110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410200" y="35814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AFM images of chemically exfoliated GNRs. Li, </a:t>
            </a:r>
            <a:r>
              <a:rPr lang="en-US" sz="1400" dirty="0" err="1" smtClean="0"/>
              <a:t>Xiaolin</a:t>
            </a:r>
            <a:r>
              <a:rPr lang="en-US" sz="1400" dirty="0" smtClean="0"/>
              <a:t> et al.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410200" y="61722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AFM images of plasma etched carbon </a:t>
            </a:r>
            <a:r>
              <a:rPr lang="en-US" sz="1400" dirty="0" err="1" smtClean="0"/>
              <a:t>nanoribbons</a:t>
            </a:r>
            <a:r>
              <a:rPr lang="en-US" sz="1400" dirty="0" smtClean="0"/>
              <a:t>. Jiao, Living et al.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1.0 wt% </a:t>
            </a:r>
            <a:r>
              <a:rPr lang="en-US" dirty="0" err="1" smtClean="0"/>
              <a:t>Triethylborane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5400" y="44958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1.0 wt% </a:t>
            </a:r>
            <a:r>
              <a:rPr lang="en-US" dirty="0" err="1" smtClean="0"/>
              <a:t>triethylborane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" name="Picture 9" descr="Archive 7M45U76S f000000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7530" y="2057400"/>
            <a:ext cx="2948940" cy="2359152"/>
          </a:xfrm>
          <a:prstGeom prst="rect">
            <a:avLst/>
          </a:prstGeom>
        </p:spPr>
      </p:pic>
      <p:pic>
        <p:nvPicPr>
          <p:cNvPr id="11" name="Picture 10" descr="Archive 7M45U76S f0000000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5060" y="2057400"/>
            <a:ext cx="2948940" cy="2359152"/>
          </a:xfrm>
          <a:prstGeom prst="rect">
            <a:avLst/>
          </a:prstGeom>
        </p:spPr>
      </p:pic>
      <p:pic>
        <p:nvPicPr>
          <p:cNvPr id="17" name="Picture 16" descr="Archive 7M45U76S f00000007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0574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1.0 wt% </a:t>
            </a:r>
            <a:r>
              <a:rPr lang="en-US" dirty="0" err="1" smtClean="0"/>
              <a:t>Triethylborane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5400" y="6135469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1.0 wt% </a:t>
            </a:r>
            <a:r>
              <a:rPr lang="en-US" dirty="0" err="1" smtClean="0"/>
              <a:t>triethylborane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6" name="Picture 15" descr="Archive 7M45U76S f0000000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219200"/>
            <a:ext cx="2948940" cy="2359152"/>
          </a:xfrm>
          <a:prstGeom prst="rect">
            <a:avLst/>
          </a:prstGeom>
        </p:spPr>
      </p:pic>
      <p:pic>
        <p:nvPicPr>
          <p:cNvPr id="18" name="Picture 17" descr="Archive 7M45U76S f00000008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3733800"/>
            <a:ext cx="2948940" cy="2359152"/>
          </a:xfrm>
          <a:prstGeom prst="rect">
            <a:avLst/>
          </a:prstGeom>
        </p:spPr>
      </p:pic>
      <p:pic>
        <p:nvPicPr>
          <p:cNvPr id="20" name="Picture 19" descr="Archive 7M45U76S f00000009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7800" y="3733800"/>
            <a:ext cx="2948940" cy="2359152"/>
          </a:xfrm>
          <a:prstGeom prst="rect">
            <a:avLst/>
          </a:prstGeom>
        </p:spPr>
      </p:pic>
      <p:pic>
        <p:nvPicPr>
          <p:cNvPr id="12" name="Picture 11" descr="Archive 7M45U76S f00000005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7800" y="12192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Prof. M. </a:t>
            </a:r>
            <a:r>
              <a:rPr lang="en-US" dirty="0" err="1" smtClean="0"/>
              <a:t>Terrones</a:t>
            </a:r>
            <a:r>
              <a:rPr lang="en-US" dirty="0" smtClean="0"/>
              <a:t>; Prof. H. </a:t>
            </a:r>
            <a:r>
              <a:rPr lang="en-US" dirty="0" err="1" smtClean="0"/>
              <a:t>Terrones</a:t>
            </a:r>
            <a:r>
              <a:rPr lang="en-US" dirty="0" smtClean="0"/>
              <a:t>; Prof. P. </a:t>
            </a:r>
            <a:r>
              <a:rPr lang="en-US" dirty="0" err="1" smtClean="0"/>
              <a:t>Ajayan</a:t>
            </a:r>
            <a:r>
              <a:rPr lang="en-US" dirty="0" smtClean="0"/>
              <a:t>; Prof. E. </a:t>
            </a:r>
            <a:r>
              <a:rPr lang="en-US" dirty="0" err="1" smtClean="0"/>
              <a:t>Muñoz</a:t>
            </a:r>
            <a:r>
              <a:rPr lang="en-US" dirty="0" smtClean="0"/>
              <a:t>; D. Ramirez; H. </a:t>
            </a:r>
            <a:r>
              <a:rPr lang="en-US" dirty="0" err="1" smtClean="0"/>
              <a:t>Martínez</a:t>
            </a:r>
            <a:r>
              <a:rPr lang="en-US" dirty="0" smtClean="0"/>
              <a:t>; S. Vega; A. Morelos; V. Gonzalez; A. </a:t>
            </a:r>
            <a:r>
              <a:rPr lang="en-US" dirty="0" err="1" smtClean="0"/>
              <a:t>Botello</a:t>
            </a:r>
            <a:r>
              <a:rPr lang="en-US" dirty="0" smtClean="0"/>
              <a:t>; Rice University; IPICYT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4267200"/>
            <a:ext cx="18573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343400"/>
            <a:ext cx="1894974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Hongjie</a:t>
            </a:r>
            <a:r>
              <a:rPr lang="en-US" dirty="0" smtClean="0"/>
              <a:t> Dai et al. “Chemically Derived, </a:t>
            </a:r>
            <a:r>
              <a:rPr lang="en-US" dirty="0" err="1" smtClean="0"/>
              <a:t>Ultrasmooth</a:t>
            </a:r>
            <a:r>
              <a:rPr lang="en-US" dirty="0" smtClean="0"/>
              <a:t> </a:t>
            </a:r>
            <a:r>
              <a:rPr lang="en-US" dirty="0" err="1" smtClean="0"/>
              <a:t>Graphene</a:t>
            </a:r>
            <a:r>
              <a:rPr lang="en-US" dirty="0" smtClean="0"/>
              <a:t> </a:t>
            </a:r>
            <a:r>
              <a:rPr lang="en-US" dirty="0" err="1" smtClean="0"/>
              <a:t>Nanoribbon</a:t>
            </a:r>
            <a:r>
              <a:rPr lang="en-US" dirty="0" smtClean="0"/>
              <a:t> Semiconductors.” </a:t>
            </a:r>
            <a:r>
              <a:rPr lang="en-US" i="1" dirty="0" smtClean="0"/>
              <a:t>Science</a:t>
            </a:r>
            <a:r>
              <a:rPr lang="en-US" dirty="0" smtClean="0"/>
              <a:t> 29 Feb 2008: vol. 19, 1229-1231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Jiao, </a:t>
            </a:r>
            <a:r>
              <a:rPr lang="en-US" dirty="0" err="1" smtClean="0"/>
              <a:t>Liying</a:t>
            </a:r>
            <a:r>
              <a:rPr lang="en-US" dirty="0" smtClean="0"/>
              <a:t> et al. “Narrow </a:t>
            </a:r>
            <a:r>
              <a:rPr lang="en-US" dirty="0" err="1" smtClean="0"/>
              <a:t>graphene</a:t>
            </a:r>
            <a:r>
              <a:rPr lang="en-US" dirty="0" smtClean="0"/>
              <a:t> </a:t>
            </a:r>
            <a:r>
              <a:rPr lang="en-US" dirty="0" err="1" smtClean="0"/>
              <a:t>nanoribbons</a:t>
            </a:r>
            <a:r>
              <a:rPr lang="en-US" dirty="0" smtClean="0"/>
              <a:t> from carbon nanotubes.” </a:t>
            </a:r>
            <a:r>
              <a:rPr lang="en-US" i="1" dirty="0" smtClean="0"/>
              <a:t>Nature</a:t>
            </a:r>
            <a:r>
              <a:rPr lang="en-US" dirty="0" smtClean="0"/>
              <a:t> 16 April 2009: vol. 458, 877-880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Cano-</a:t>
            </a:r>
            <a:r>
              <a:rPr lang="en-US" dirty="0" err="1" smtClean="0"/>
              <a:t>Márquez</a:t>
            </a:r>
            <a:r>
              <a:rPr lang="en-US" dirty="0" smtClean="0"/>
              <a:t>, Abraham G. et al. “Ex-MWNTs: </a:t>
            </a:r>
            <a:r>
              <a:rPr lang="en-US" dirty="0" err="1" smtClean="0"/>
              <a:t>Graphene</a:t>
            </a:r>
            <a:r>
              <a:rPr lang="en-US" dirty="0" smtClean="0"/>
              <a:t> Sheets and Ribbons Produced by Lithium Intercalation and Exfoliation of Carbon Nanotubes” </a:t>
            </a:r>
            <a:r>
              <a:rPr lang="en-US" i="1" dirty="0" err="1" smtClean="0"/>
              <a:t>Nano</a:t>
            </a:r>
            <a:r>
              <a:rPr lang="en-US" i="1" dirty="0" smtClean="0"/>
              <a:t> Letters</a:t>
            </a:r>
            <a:r>
              <a:rPr lang="en-US" dirty="0" smtClean="0"/>
              <a:t> 2009: vol. 9, no. 4, 1527-1533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Kosynkin</a:t>
            </a:r>
            <a:r>
              <a:rPr lang="en-US" dirty="0" smtClean="0"/>
              <a:t>, Dmitry V. et al. “Longitudinal unzipping of carbon nanotubes to form </a:t>
            </a:r>
            <a:r>
              <a:rPr lang="en-US" dirty="0" err="1" smtClean="0"/>
              <a:t>graphene</a:t>
            </a:r>
            <a:r>
              <a:rPr lang="en-US" dirty="0" smtClean="0"/>
              <a:t> </a:t>
            </a:r>
            <a:r>
              <a:rPr lang="en-US" dirty="0" err="1" smtClean="0"/>
              <a:t>nanoribbons</a:t>
            </a:r>
            <a:r>
              <a:rPr lang="en-US" dirty="0" smtClean="0"/>
              <a:t>” </a:t>
            </a:r>
            <a:r>
              <a:rPr lang="en-US" i="1" dirty="0" smtClean="0"/>
              <a:t>Nature </a:t>
            </a:r>
            <a:r>
              <a:rPr lang="en-US" dirty="0" smtClean="0"/>
              <a:t>16 April 2009: vol. 458, 872-876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Murayama, H. and T. Maeda “A novel form of filamentous graphite” </a:t>
            </a:r>
            <a:r>
              <a:rPr lang="en-US" i="1" dirty="0" smtClean="0"/>
              <a:t>Nature</a:t>
            </a:r>
            <a:r>
              <a:rPr lang="en-US" dirty="0" smtClean="0"/>
              <a:t> 28 June 1990: vol. 345, 791-793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Wei, </a:t>
            </a:r>
            <a:r>
              <a:rPr lang="en-US" dirty="0" err="1" smtClean="0"/>
              <a:t>Dacheng</a:t>
            </a:r>
            <a:r>
              <a:rPr lang="en-US" dirty="0" smtClean="0"/>
              <a:t> et al. “Synthesis of N-Doped </a:t>
            </a:r>
            <a:r>
              <a:rPr lang="en-US" dirty="0" err="1" smtClean="0"/>
              <a:t>Graphene</a:t>
            </a:r>
            <a:r>
              <a:rPr lang="en-US" dirty="0" smtClean="0"/>
              <a:t> by Chemical Vapor Deposition and its Electrical Properties” </a:t>
            </a:r>
            <a:r>
              <a:rPr lang="en-US" i="1" dirty="0" err="1" smtClean="0"/>
              <a:t>Nano</a:t>
            </a:r>
            <a:r>
              <a:rPr lang="en-US" i="1" dirty="0" smtClean="0"/>
              <a:t> Letters</a:t>
            </a:r>
            <a:r>
              <a:rPr lang="en-US" dirty="0" smtClean="0"/>
              <a:t>  2009: Vol. 9. no. 5, 1752-1758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Wang, </a:t>
            </a:r>
            <a:r>
              <a:rPr lang="en-US" dirty="0" err="1" smtClean="0"/>
              <a:t>Xinran</a:t>
            </a:r>
            <a:r>
              <a:rPr lang="en-US" dirty="0" smtClean="0"/>
              <a:t> et al. “N-doping of </a:t>
            </a:r>
            <a:r>
              <a:rPr lang="en-US" dirty="0" err="1" smtClean="0"/>
              <a:t>Graphene</a:t>
            </a:r>
            <a:r>
              <a:rPr lang="en-US" dirty="0" smtClean="0"/>
              <a:t> through Electrochemical Reactions with Ammonia” </a:t>
            </a:r>
            <a:r>
              <a:rPr lang="en-US" i="1" dirty="0" smtClean="0"/>
              <a:t>Science</a:t>
            </a:r>
            <a:r>
              <a:rPr lang="en-US" dirty="0" smtClean="0"/>
              <a:t> 8 May 2009:</a:t>
            </a:r>
            <a:br>
              <a:rPr lang="en-US" dirty="0" smtClean="0"/>
            </a:br>
            <a:r>
              <a:rPr lang="en-US" dirty="0" smtClean="0"/>
              <a:t>Vol. 324. no. 5928, 768 - 771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 of Literature: Carbon </a:t>
            </a:r>
            <a:r>
              <a:rPr lang="en-US" dirty="0" err="1" smtClean="0"/>
              <a:t>Nanoribbons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Kosynkin</a:t>
            </a:r>
            <a:r>
              <a:rPr lang="en-US" sz="2000" dirty="0" smtClean="0"/>
              <a:t>, Dmitry V. et al. (2009)</a:t>
            </a:r>
          </a:p>
          <a:p>
            <a:pPr lvl="1"/>
            <a:r>
              <a:rPr lang="en-US" sz="1700" dirty="0" smtClean="0"/>
              <a:t>Unzipping by solution oxidation</a:t>
            </a:r>
          </a:p>
          <a:p>
            <a:pPr lvl="2"/>
            <a:r>
              <a:rPr lang="en-US" sz="1400" dirty="0" smtClean="0"/>
              <a:t>Suspend MWCNTs in H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SO</a:t>
            </a:r>
            <a:r>
              <a:rPr lang="en-US" sz="1400" baseline="-25000" dirty="0" smtClean="0"/>
              <a:t>4</a:t>
            </a:r>
            <a:r>
              <a:rPr lang="en-US" sz="1400" dirty="0" smtClean="0"/>
              <a:t> and treated with KMnO</a:t>
            </a:r>
            <a:r>
              <a:rPr lang="en-US" sz="1400" baseline="-25000" dirty="0" smtClean="0"/>
              <a:t>4</a:t>
            </a:r>
          </a:p>
          <a:p>
            <a:pPr lvl="2"/>
            <a:r>
              <a:rPr lang="en-US" sz="1400" dirty="0" smtClean="0"/>
              <a:t>80-100% of MWCNTs form </a:t>
            </a:r>
            <a:r>
              <a:rPr lang="en-US" sz="1400" dirty="0" err="1" smtClean="0"/>
              <a:t>nanoribbons</a:t>
            </a:r>
            <a:endParaRPr lang="en-US" sz="1400" dirty="0" smtClean="0"/>
          </a:p>
          <a:p>
            <a:pPr lvl="2"/>
            <a:r>
              <a:rPr lang="en-US" sz="1400" dirty="0" smtClean="0"/>
              <a:t>Higher degrees of oxidation with more oxidizing agents</a:t>
            </a:r>
          </a:p>
          <a:p>
            <a:pPr lvl="1">
              <a:buNone/>
            </a:pPr>
            <a:endParaRPr lang="en-US" sz="1600" dirty="0"/>
          </a:p>
        </p:txBody>
      </p:sp>
      <p:pic>
        <p:nvPicPr>
          <p:cNvPr id="11" name="Content Placeholder 10" descr="cntTOribunzipping.tif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24400" y="1600200"/>
            <a:ext cx="4038600" cy="2062016"/>
          </a:xfrm>
        </p:spPr>
      </p:pic>
      <p:sp>
        <p:nvSpPr>
          <p:cNvPr id="12" name="TextBox 11"/>
          <p:cNvSpPr txBox="1"/>
          <p:nvPr/>
        </p:nvSpPr>
        <p:spPr>
          <a:xfrm>
            <a:off x="5029200" y="3657600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Computer rendering of the unzipping of a single layer of a MWCNT. </a:t>
            </a:r>
            <a:r>
              <a:rPr lang="en-US" sz="1400" dirty="0" err="1" smtClean="0"/>
              <a:t>Kosynkin</a:t>
            </a:r>
            <a:r>
              <a:rPr lang="en-US" sz="1400" dirty="0" smtClean="0"/>
              <a:t>, Dmitry V. et al.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Chemical Vapor Deposition </a:t>
            </a:r>
            <a:r>
              <a:rPr lang="en-US" dirty="0" err="1" smtClean="0"/>
              <a:t>Pyrolysis</a:t>
            </a:r>
            <a:endParaRPr lang="en-US" dirty="0" smtClean="0"/>
          </a:p>
          <a:p>
            <a:r>
              <a:rPr lang="en-US" dirty="0" smtClean="0"/>
              <a:t>Solution Preparation:</a:t>
            </a:r>
          </a:p>
          <a:p>
            <a:pPr lvl="1"/>
            <a:r>
              <a:rPr lang="en-US" dirty="0" smtClean="0"/>
              <a:t>280 ml (98.625 wt%) Ethanol</a:t>
            </a:r>
          </a:p>
          <a:p>
            <a:pPr lvl="1"/>
            <a:r>
              <a:rPr lang="en-US" dirty="0" smtClean="0"/>
              <a:t>2.8035 g (1.25 wt%) </a:t>
            </a:r>
            <a:r>
              <a:rPr lang="en-US" dirty="0" err="1" smtClean="0"/>
              <a:t>Ferrocene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266 µL (0.125 wt%) </a:t>
            </a:r>
            <a:r>
              <a:rPr lang="en-US" dirty="0" err="1" smtClean="0"/>
              <a:t>Thiophene</a:t>
            </a:r>
            <a:endParaRPr lang="en-US" dirty="0" smtClean="0"/>
          </a:p>
          <a:p>
            <a:r>
              <a:rPr lang="en-US" dirty="0" smtClean="0"/>
              <a:t>Furnace Temperature:</a:t>
            </a:r>
          </a:p>
          <a:p>
            <a:pPr lvl="1"/>
            <a:r>
              <a:rPr lang="en-US" dirty="0" smtClean="0"/>
              <a:t>950°C</a:t>
            </a:r>
          </a:p>
          <a:p>
            <a:r>
              <a:rPr lang="en-US" dirty="0" smtClean="0"/>
              <a:t>Flux Rates:</a:t>
            </a:r>
          </a:p>
          <a:p>
            <a:pPr lvl="1"/>
            <a:r>
              <a:rPr lang="en-US" dirty="0" smtClean="0"/>
              <a:t>Heat/Cool: 0.2 L/min</a:t>
            </a:r>
          </a:p>
          <a:p>
            <a:pPr lvl="1"/>
            <a:r>
              <a:rPr lang="en-US" dirty="0" smtClean="0"/>
              <a:t>Synthesis: 0.8 L/min</a:t>
            </a:r>
          </a:p>
          <a:p>
            <a:r>
              <a:rPr lang="en-US" dirty="0" smtClean="0"/>
              <a:t>Ultrasonic Generator:</a:t>
            </a:r>
          </a:p>
          <a:p>
            <a:pPr lvl="1"/>
            <a:r>
              <a:rPr lang="en-US" dirty="0" smtClean="0"/>
              <a:t>Wavelength: 590</a:t>
            </a:r>
          </a:p>
          <a:p>
            <a:pPr lvl="1"/>
            <a:r>
              <a:rPr lang="en-US" dirty="0" smtClean="0"/>
              <a:t>Frequency: 568</a:t>
            </a:r>
          </a:p>
          <a:p>
            <a:r>
              <a:rPr lang="en-US" dirty="0" smtClean="0"/>
              <a:t>Synthesis Duration:</a:t>
            </a:r>
          </a:p>
          <a:p>
            <a:pPr lvl="1"/>
            <a:r>
              <a:rPr lang="en-US" dirty="0" smtClean="0"/>
              <a:t>30min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Content Placeholder 4" descr="Picture 0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0" y="3962400"/>
            <a:ext cx="2590800" cy="19431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Content Placeholder 5" descr="Picture 0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6134100" y="1866900"/>
            <a:ext cx="2133600" cy="17526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 Characterization</a:t>
            </a:r>
            <a:endParaRPr lang="en-US" dirty="0"/>
          </a:p>
        </p:txBody>
      </p:sp>
      <p:pic>
        <p:nvPicPr>
          <p:cNvPr id="5" name="Picture 4" descr="Archive 7K4BB7U5 f0000000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5060" y="1295400"/>
            <a:ext cx="2948940" cy="2359152"/>
          </a:xfrm>
          <a:prstGeom prst="rect">
            <a:avLst/>
          </a:prstGeom>
        </p:spPr>
      </p:pic>
      <p:pic>
        <p:nvPicPr>
          <p:cNvPr id="6" name="Picture 5" descr="Archive 7K4GU7GH f0000000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7530" y="2514600"/>
            <a:ext cx="2948940" cy="2359152"/>
          </a:xfrm>
          <a:prstGeom prst="rect">
            <a:avLst/>
          </a:prstGeom>
        </p:spPr>
      </p:pic>
      <p:pic>
        <p:nvPicPr>
          <p:cNvPr id="7" name="Picture 6" descr="Archive 7K4ZC7S7 f00000005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810000"/>
            <a:ext cx="2948940" cy="2359152"/>
          </a:xfrm>
          <a:prstGeom prst="rect">
            <a:avLst/>
          </a:prstGeom>
        </p:spPr>
      </p:pic>
      <p:pic>
        <p:nvPicPr>
          <p:cNvPr id="8" name="Picture 7" descr="Archive 7K4GU7GH f00000001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5060" y="3810000"/>
            <a:ext cx="2948940" cy="2359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6172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pristine carbon </a:t>
            </a:r>
            <a:r>
              <a:rPr lang="en-US" dirty="0" err="1" smtClean="0"/>
              <a:t>nanoribbons</a:t>
            </a:r>
            <a:r>
              <a:rPr lang="en-US" dirty="0" smtClean="0"/>
              <a:t> synthesized by the CVD </a:t>
            </a:r>
            <a:r>
              <a:rPr lang="en-US" dirty="0" err="1" smtClean="0"/>
              <a:t>pyrolysis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10" name="Picture 9" descr="Archive 7K4ZE7QS f00000001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2954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9" name="Picture 8" descr="Archive 7K4GV7NC f0000000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600200"/>
            <a:ext cx="3901440" cy="3121152"/>
          </a:xfrm>
          <a:prstGeom prst="rect">
            <a:avLst/>
          </a:prstGeom>
        </p:spPr>
      </p:pic>
      <p:pic>
        <p:nvPicPr>
          <p:cNvPr id="11" name="Picture 10" descr="Archive 7L4HX7GX f00000005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1600200"/>
            <a:ext cx="3905250" cy="3124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43000" y="4876800"/>
            <a:ext cx="695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Evidence of fiber and tube growth in pristine carbon </a:t>
            </a:r>
            <a:r>
              <a:rPr lang="en-US" dirty="0" err="1" smtClean="0"/>
              <a:t>nanoribbon</a:t>
            </a:r>
            <a:r>
              <a:rPr lang="en-US" dirty="0" smtClean="0"/>
              <a:t> sample.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1767</Words>
  <Application>Microsoft Office PowerPoint</Application>
  <PresentationFormat>On-screen Show (4:3)</PresentationFormat>
  <Paragraphs>335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Synthesis and Characterization of N-Doped Carbon Nanoribbons </vt:lpstr>
      <vt:lpstr>Purpose</vt:lpstr>
      <vt:lpstr>Importance of Graphene</vt:lpstr>
      <vt:lpstr>Review of Literature: Carbon Nanoribbons</vt:lpstr>
      <vt:lpstr>Review of Literature: Carbon Nanoribbons</vt:lpstr>
      <vt:lpstr>Review of Literature: Carbon Nanoribbons</vt:lpstr>
      <vt:lpstr>Method</vt:lpstr>
      <vt:lpstr>SEM Characterization</vt:lpstr>
      <vt:lpstr>Slide 9</vt:lpstr>
      <vt:lpstr>Review of Literature: N-Doped Nanoribbons</vt:lpstr>
      <vt:lpstr>Physical Properties</vt:lpstr>
      <vt:lpstr>Physical Properties</vt:lpstr>
      <vt:lpstr>Method of Production: In-Situ  N-Doped nanoribbons</vt:lpstr>
      <vt:lpstr>Method of Production: In-Situ N-Doped nanoribbons</vt:lpstr>
      <vt:lpstr>Characterization Methods</vt:lpstr>
      <vt:lpstr>SEM</vt:lpstr>
      <vt:lpstr>Slide 17</vt:lpstr>
      <vt:lpstr>Slide 18</vt:lpstr>
      <vt:lpstr>Slide 19</vt:lpstr>
      <vt:lpstr>Slide 20</vt:lpstr>
      <vt:lpstr>SEM</vt:lpstr>
      <vt:lpstr>Slide 22</vt:lpstr>
      <vt:lpstr>Slide 23</vt:lpstr>
      <vt:lpstr>Slide 24</vt:lpstr>
      <vt:lpstr>Slide 25</vt:lpstr>
      <vt:lpstr>TEM</vt:lpstr>
      <vt:lpstr>Slide 27</vt:lpstr>
      <vt:lpstr>Slide 28</vt:lpstr>
      <vt:lpstr>Slide 29</vt:lpstr>
      <vt:lpstr>Slide 30</vt:lpstr>
      <vt:lpstr>Slide 31</vt:lpstr>
      <vt:lpstr>XRD</vt:lpstr>
      <vt:lpstr>Bragg’s Law: nλ=2d sin(θ) </vt:lpstr>
      <vt:lpstr>Spacing Between Graphitic Planes</vt:lpstr>
      <vt:lpstr>Raman</vt:lpstr>
      <vt:lpstr>Slide 36</vt:lpstr>
      <vt:lpstr>Slide 37</vt:lpstr>
      <vt:lpstr>Slide 38</vt:lpstr>
      <vt:lpstr>Slide 39</vt:lpstr>
      <vt:lpstr>D and G Band Intensity Ratio</vt:lpstr>
      <vt:lpstr>D and G Band Intensity Ratio</vt:lpstr>
      <vt:lpstr>PPMS</vt:lpstr>
      <vt:lpstr>Slide 43</vt:lpstr>
      <vt:lpstr>Future Work</vt:lpstr>
      <vt:lpstr>Future Work</vt:lpstr>
      <vt:lpstr>SEM</vt:lpstr>
      <vt:lpstr>Slide 47</vt:lpstr>
      <vt:lpstr>Slide 48</vt:lpstr>
      <vt:lpstr>Slide 49</vt:lpstr>
      <vt:lpstr>Slide 50</vt:lpstr>
      <vt:lpstr>Slide 51</vt:lpstr>
      <vt:lpstr>Acknowledgements</vt:lpstr>
      <vt:lpstr>Works Cited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Glauber</dc:creator>
  <cp:lastModifiedBy>Deep Thought</cp:lastModifiedBy>
  <cp:revision>179</cp:revision>
  <dcterms:created xsi:type="dcterms:W3CDTF">2009-07-21T16:46:03Z</dcterms:created>
  <dcterms:modified xsi:type="dcterms:W3CDTF">2009-07-30T23:00:58Z</dcterms:modified>
</cp:coreProperties>
</file>